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26" r:id="rId2"/>
    <p:sldId id="765" r:id="rId3"/>
    <p:sldId id="786" r:id="rId4"/>
    <p:sldId id="787" r:id="rId5"/>
    <p:sldId id="778" r:id="rId6"/>
    <p:sldId id="766" r:id="rId7"/>
    <p:sldId id="779" r:id="rId8"/>
    <p:sldId id="747" r:id="rId9"/>
    <p:sldId id="748" r:id="rId10"/>
    <p:sldId id="792" r:id="rId11"/>
    <p:sldId id="791" r:id="rId12"/>
    <p:sldId id="793" r:id="rId13"/>
    <p:sldId id="794" r:id="rId14"/>
    <p:sldId id="795" r:id="rId15"/>
    <p:sldId id="796" r:id="rId16"/>
    <p:sldId id="797" r:id="rId17"/>
    <p:sldId id="799" r:id="rId18"/>
    <p:sldId id="800" r:id="rId19"/>
    <p:sldId id="801" r:id="rId20"/>
    <p:sldId id="802" r:id="rId21"/>
    <p:sldId id="749" r:id="rId22"/>
    <p:sldId id="750" r:id="rId23"/>
    <p:sldId id="788" r:id="rId24"/>
    <p:sldId id="759" r:id="rId25"/>
    <p:sldId id="785" r:id="rId26"/>
    <p:sldId id="761" r:id="rId27"/>
    <p:sldId id="762" r:id="rId28"/>
    <p:sldId id="783" r:id="rId29"/>
    <p:sldId id="769" r:id="rId30"/>
    <p:sldId id="771" r:id="rId31"/>
    <p:sldId id="790" r:id="rId32"/>
    <p:sldId id="775" r:id="rId33"/>
    <p:sldId id="776" r:id="rId34"/>
    <p:sldId id="798" r:id="rId35"/>
    <p:sldId id="803" r:id="rId36"/>
    <p:sldId id="804" r:id="rId37"/>
    <p:sldId id="805" r:id="rId38"/>
    <p:sldId id="777" r:id="rId39"/>
    <p:sldId id="756" r:id="rId40"/>
    <p:sldId id="65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9079F"/>
    <a:srgbClr val="1C05C5"/>
    <a:srgbClr val="6B6B6B"/>
    <a:srgbClr val="5826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4" autoAdjust="0"/>
    <p:restoredTop sz="83048" autoAdjust="0"/>
  </p:normalViewPr>
  <p:slideViewPr>
    <p:cSldViewPr>
      <p:cViewPr varScale="1">
        <p:scale>
          <a:sx n="144" d="100"/>
          <a:sy n="144" d="100"/>
        </p:scale>
        <p:origin x="1770" y="69"/>
      </p:cViewPr>
      <p:guideLst>
        <p:guide orient="horz" pos="2160"/>
        <p:guide pos="2880"/>
      </p:guideLst>
    </p:cSldViewPr>
  </p:slideViewPr>
  <p:notesTextViewPr>
    <p:cViewPr>
      <p:scale>
        <a:sx n="125" d="100"/>
        <a:sy n="125" d="100"/>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50795-25BF-4097-9FB2-B6765BCFC9A7}" type="datetimeFigureOut">
              <a:rPr lang="en-US" smtClean="0"/>
              <a:t>3/30/2020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4B1DC-E237-4686-AB39-682BEEBFCBBB}" type="slidenum">
              <a:rPr lang="en-US" smtClean="0"/>
              <a:t>‹#›</a:t>
            </a:fld>
            <a:endParaRPr lang="en-US"/>
          </a:p>
        </p:txBody>
      </p:sp>
    </p:spTree>
    <p:extLst>
      <p:ext uri="{BB962C8B-B14F-4D97-AF65-F5344CB8AC3E}">
        <p14:creationId xmlns:p14="http://schemas.microsoft.com/office/powerpoint/2010/main" val="64474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13B4B1DC-E237-4686-AB39-682BEEBFCBBB}" type="slidenum">
              <a:rPr lang="en-US" smtClean="0"/>
              <a:t>1</a:t>
            </a:fld>
            <a:endParaRPr lang="en-US"/>
          </a:p>
        </p:txBody>
      </p:sp>
    </p:spTree>
    <p:extLst>
      <p:ext uri="{BB962C8B-B14F-4D97-AF65-F5344CB8AC3E}">
        <p14:creationId xmlns:p14="http://schemas.microsoft.com/office/powerpoint/2010/main" val="1078401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4B1DC-E237-4686-AB39-682BEEBFCBBB}" type="slidenum">
              <a:rPr lang="en-US" smtClean="0"/>
              <a:t>11</a:t>
            </a:fld>
            <a:endParaRPr lang="en-US"/>
          </a:p>
        </p:txBody>
      </p:sp>
    </p:spTree>
    <p:extLst>
      <p:ext uri="{BB962C8B-B14F-4D97-AF65-F5344CB8AC3E}">
        <p14:creationId xmlns:p14="http://schemas.microsoft.com/office/powerpoint/2010/main" val="323426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graph is 3-colorable if there is a coloring of al the nodes using only three colors such that no two adjacent nodes are colored using the same color.</a:t>
            </a:r>
          </a:p>
        </p:txBody>
      </p:sp>
      <p:sp>
        <p:nvSpPr>
          <p:cNvPr id="4" name="Slide Number Placeholder 3"/>
          <p:cNvSpPr>
            <a:spLocks noGrp="1"/>
          </p:cNvSpPr>
          <p:nvPr>
            <p:ph type="sldNum" sz="quarter" idx="5"/>
          </p:nvPr>
        </p:nvSpPr>
        <p:spPr/>
        <p:txBody>
          <a:bodyPr/>
          <a:lstStyle/>
          <a:p>
            <a:fld id="{13B4B1DC-E237-4686-AB39-682BEEBFCBBB}" type="slidenum">
              <a:rPr lang="en-US" smtClean="0"/>
              <a:t>12</a:t>
            </a:fld>
            <a:endParaRPr lang="en-US"/>
          </a:p>
        </p:txBody>
      </p:sp>
    </p:spTree>
    <p:extLst>
      <p:ext uri="{BB962C8B-B14F-4D97-AF65-F5344CB8AC3E}">
        <p14:creationId xmlns:p14="http://schemas.microsoft.com/office/powerpoint/2010/main" val="1089296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ZK proof for any NP complete language implies ZK proof for all of NP, via NP reduction.</a:t>
            </a:r>
          </a:p>
        </p:txBody>
      </p:sp>
      <p:sp>
        <p:nvSpPr>
          <p:cNvPr id="4" name="Slide Number Placeholder 3"/>
          <p:cNvSpPr>
            <a:spLocks noGrp="1"/>
          </p:cNvSpPr>
          <p:nvPr>
            <p:ph type="sldNum" sz="quarter" idx="5"/>
          </p:nvPr>
        </p:nvSpPr>
        <p:spPr/>
        <p:txBody>
          <a:bodyPr/>
          <a:lstStyle/>
          <a:p>
            <a:fld id="{13B4B1DC-E237-4686-AB39-682BEEBFCBBB}" type="slidenum">
              <a:rPr lang="en-US" smtClean="0"/>
              <a:t>13</a:t>
            </a:fld>
            <a:endParaRPr lang="en-US"/>
          </a:p>
        </p:txBody>
      </p:sp>
    </p:spTree>
    <p:extLst>
      <p:ext uri="{BB962C8B-B14F-4D97-AF65-F5344CB8AC3E}">
        <p14:creationId xmlns:p14="http://schemas.microsoft.com/office/powerpoint/2010/main" val="108929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mentioned this notion early on when we talked about one-way functions and collision resistant hash functions, and their applications.</a:t>
            </a:r>
          </a:p>
        </p:txBody>
      </p:sp>
      <p:sp>
        <p:nvSpPr>
          <p:cNvPr id="4" name="Slide Number Placeholder 3"/>
          <p:cNvSpPr>
            <a:spLocks noGrp="1"/>
          </p:cNvSpPr>
          <p:nvPr>
            <p:ph type="sldNum" sz="quarter" idx="5"/>
          </p:nvPr>
        </p:nvSpPr>
        <p:spPr/>
        <p:txBody>
          <a:bodyPr/>
          <a:lstStyle/>
          <a:p>
            <a:fld id="{13B4B1DC-E237-4686-AB39-682BEEBFCBBB}" type="slidenum">
              <a:rPr lang="en-US" smtClean="0"/>
              <a:t>14</a:t>
            </a:fld>
            <a:endParaRPr lang="en-US"/>
          </a:p>
        </p:txBody>
      </p:sp>
    </p:spTree>
    <p:extLst>
      <p:ext uri="{BB962C8B-B14F-4D97-AF65-F5344CB8AC3E}">
        <p14:creationId xmlns:p14="http://schemas.microsoft.com/office/powerpoint/2010/main" val="202351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3B4B1DC-E237-4686-AB39-682BEEBFCBBB}" type="slidenum">
              <a:rPr lang="en-US" smtClean="0"/>
              <a:t>15</a:t>
            </a:fld>
            <a:endParaRPr lang="en-US"/>
          </a:p>
        </p:txBody>
      </p:sp>
    </p:spTree>
    <p:extLst>
      <p:ext uri="{BB962C8B-B14F-4D97-AF65-F5344CB8AC3E}">
        <p14:creationId xmlns:p14="http://schemas.microsoft.com/office/powerpoint/2010/main" val="1089296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4B1DC-E237-4686-AB39-682BEEBFCBBB}" type="slidenum">
              <a:rPr lang="en-US" smtClean="0"/>
              <a:t>16</a:t>
            </a:fld>
            <a:endParaRPr lang="en-US"/>
          </a:p>
        </p:txBody>
      </p:sp>
    </p:spTree>
    <p:extLst>
      <p:ext uri="{BB962C8B-B14F-4D97-AF65-F5344CB8AC3E}">
        <p14:creationId xmlns:p14="http://schemas.microsoft.com/office/powerpoint/2010/main" val="2035943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4B1DC-E237-4686-AB39-682BEEBFCBBB}" type="slidenum">
              <a:rPr lang="en-US" smtClean="0"/>
              <a:t>17</a:t>
            </a:fld>
            <a:endParaRPr lang="en-US"/>
          </a:p>
        </p:txBody>
      </p:sp>
    </p:spTree>
    <p:extLst>
      <p:ext uri="{BB962C8B-B14F-4D97-AF65-F5344CB8AC3E}">
        <p14:creationId xmlns:p14="http://schemas.microsoft.com/office/powerpoint/2010/main" val="203594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3B4B1DC-E237-4686-AB39-682BEEBFCBBB}" type="slidenum">
              <a:rPr lang="en-US" smtClean="0"/>
              <a:t>18</a:t>
            </a:fld>
            <a:endParaRPr lang="en-US"/>
          </a:p>
        </p:txBody>
      </p:sp>
    </p:spTree>
    <p:extLst>
      <p:ext uri="{BB962C8B-B14F-4D97-AF65-F5344CB8AC3E}">
        <p14:creationId xmlns:p14="http://schemas.microsoft.com/office/powerpoint/2010/main" val="108929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13B4B1DC-E237-4686-AB39-682BEEBFCBBB}" type="slidenum">
              <a:rPr lang="en-US" smtClean="0"/>
              <a:t>19</a:t>
            </a:fld>
            <a:endParaRPr lang="en-US"/>
          </a:p>
        </p:txBody>
      </p:sp>
    </p:spTree>
    <p:extLst>
      <p:ext uri="{BB962C8B-B14F-4D97-AF65-F5344CB8AC3E}">
        <p14:creationId xmlns:p14="http://schemas.microsoft.com/office/powerpoint/2010/main" val="1531095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4B1DC-E237-4686-AB39-682BEEBFCBBB}" type="slidenum">
              <a:rPr lang="en-US" smtClean="0"/>
              <a:t>20</a:t>
            </a:fld>
            <a:endParaRPr lang="en-US"/>
          </a:p>
        </p:txBody>
      </p:sp>
    </p:spTree>
    <p:extLst>
      <p:ext uri="{BB962C8B-B14F-4D97-AF65-F5344CB8AC3E}">
        <p14:creationId xmlns:p14="http://schemas.microsoft.com/office/powerpoint/2010/main" val="362650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6FB1B836-B26A-4F49-86CB-7C0FF7C01D6E}" type="slidenum">
              <a:rPr lang="en-US" smtClean="0"/>
              <a:t>2</a:t>
            </a:fld>
            <a:endParaRPr lang="en-US"/>
          </a:p>
        </p:txBody>
      </p:sp>
    </p:spTree>
    <p:extLst>
      <p:ext uri="{BB962C8B-B14F-4D97-AF65-F5344CB8AC3E}">
        <p14:creationId xmlns:p14="http://schemas.microsoft.com/office/powerpoint/2010/main" val="2441352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B4B1DC-E237-4686-AB39-682BEEBFCBBB}" type="slidenum">
              <a:rPr lang="en-US" smtClean="0"/>
              <a:t>21</a:t>
            </a:fld>
            <a:endParaRPr lang="en-US"/>
          </a:p>
        </p:txBody>
      </p:sp>
    </p:spTree>
    <p:extLst>
      <p:ext uri="{BB962C8B-B14F-4D97-AF65-F5344CB8AC3E}">
        <p14:creationId xmlns:p14="http://schemas.microsoft.com/office/powerpoint/2010/main" val="178213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4B1DC-E237-4686-AB39-682BEEBFCBBB}" type="slidenum">
              <a:rPr lang="en-US" smtClean="0"/>
              <a:t>22</a:t>
            </a:fld>
            <a:endParaRPr lang="en-US"/>
          </a:p>
        </p:txBody>
      </p:sp>
    </p:spTree>
    <p:extLst>
      <p:ext uri="{BB962C8B-B14F-4D97-AF65-F5344CB8AC3E}">
        <p14:creationId xmlns:p14="http://schemas.microsoft.com/office/powerpoint/2010/main" val="17821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4B1DC-E237-4686-AB39-682BEEBFCBBB}" type="slidenum">
              <a:rPr lang="en-US" smtClean="0"/>
              <a:t>23</a:t>
            </a:fld>
            <a:endParaRPr lang="en-US"/>
          </a:p>
        </p:txBody>
      </p:sp>
    </p:spTree>
    <p:extLst>
      <p:ext uri="{BB962C8B-B14F-4D97-AF65-F5344CB8AC3E}">
        <p14:creationId xmlns:p14="http://schemas.microsoft.com/office/powerpoint/2010/main" val="178213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 want to emphasize that in this model the (honest) prover can be all powerful.  The runtime of the prover is ignored, and the only restriction is on the runtime of the verifier (which is required to be PPT).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13B4B1DC-E237-4686-AB39-682BEEBFCBBB}" type="slidenum">
              <a:rPr lang="en-US" smtClean="0"/>
              <a:t>24</a:t>
            </a:fld>
            <a:endParaRPr lang="en-US"/>
          </a:p>
        </p:txBody>
      </p:sp>
    </p:spTree>
    <p:extLst>
      <p:ext uri="{BB962C8B-B14F-4D97-AF65-F5344CB8AC3E}">
        <p14:creationId xmlns:p14="http://schemas.microsoft.com/office/powerpoint/2010/main" val="153109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13B4B1DC-E237-4686-AB39-682BEEBFCBBB}" type="slidenum">
              <a:rPr lang="en-US" smtClean="0"/>
              <a:t>25</a:t>
            </a:fld>
            <a:endParaRPr lang="en-US"/>
          </a:p>
        </p:txBody>
      </p:sp>
    </p:spTree>
    <p:extLst>
      <p:ext uri="{BB962C8B-B14F-4D97-AF65-F5344CB8AC3E}">
        <p14:creationId xmlns:p14="http://schemas.microsoft.com/office/powerpoint/2010/main" val="1531095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Doubly efficient proves</a:t>
            </a:r>
            <a:r>
              <a:rPr lang="en-US" baseline="0" dirty="0"/>
              <a:t> are ones where the prover is efficient ((ideally, it should be as  close as possible to the underlying ``native'' computation) and the verifier is very efficient (almost linear time.</a:t>
            </a:r>
          </a:p>
          <a:p>
            <a:pPr marL="171450" indent="-171450">
              <a:buFont typeface="Arial" panose="020B0604020202020204" pitchFamily="34" charset="0"/>
              <a:buChar char="•"/>
            </a:pPr>
            <a:r>
              <a:rPr lang="en-US" baseline="0" dirty="0"/>
              <a:t>Soundness (as in standard interactive proofs) is against unbounded provers.</a:t>
            </a:r>
          </a:p>
        </p:txBody>
      </p:sp>
      <p:sp>
        <p:nvSpPr>
          <p:cNvPr id="4" name="Slide Number Placeholder 3"/>
          <p:cNvSpPr>
            <a:spLocks noGrp="1"/>
          </p:cNvSpPr>
          <p:nvPr>
            <p:ph type="sldNum" sz="quarter" idx="10"/>
          </p:nvPr>
        </p:nvSpPr>
        <p:spPr/>
        <p:txBody>
          <a:bodyPr/>
          <a:lstStyle/>
          <a:p>
            <a:fld id="{13B4B1DC-E237-4686-AB39-682BEEBFCBBB}" type="slidenum">
              <a:rPr lang="en-US" smtClean="0"/>
              <a:t>26</a:t>
            </a:fld>
            <a:endParaRPr lang="en-US"/>
          </a:p>
        </p:txBody>
      </p:sp>
    </p:spTree>
    <p:extLst>
      <p:ext uri="{BB962C8B-B14F-4D97-AF65-F5344CB8AC3E}">
        <p14:creationId xmlns:p14="http://schemas.microsoft.com/office/powerpoint/2010/main" val="889615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Doubly efficient proves</a:t>
            </a:r>
            <a:r>
              <a:rPr lang="en-US" baseline="0" dirty="0"/>
              <a:t> are ones where the prover is efficient ((ideally, it should be as  close as possible to the underlying ``native'' computation) and verifier is very efficient (almost linear time), i.e., a muggle.</a:t>
            </a:r>
          </a:p>
          <a:p>
            <a:pPr marL="171450" indent="-171450">
              <a:buFont typeface="Arial" panose="020B0604020202020204" pitchFamily="34" charset="0"/>
              <a:buChar char="•"/>
            </a:pPr>
            <a:r>
              <a:rPr lang="en-US" baseline="0" dirty="0"/>
              <a:t>Soundness (as in standard IP) is against unbounded provers.</a:t>
            </a:r>
          </a:p>
        </p:txBody>
      </p:sp>
      <p:sp>
        <p:nvSpPr>
          <p:cNvPr id="4" name="Slide Number Placeholder 3"/>
          <p:cNvSpPr>
            <a:spLocks noGrp="1"/>
          </p:cNvSpPr>
          <p:nvPr>
            <p:ph type="sldNum" sz="quarter" idx="10"/>
          </p:nvPr>
        </p:nvSpPr>
        <p:spPr/>
        <p:txBody>
          <a:bodyPr/>
          <a:lstStyle/>
          <a:p>
            <a:fld id="{13B4B1DC-E237-4686-AB39-682BEEBFCBBB}" type="slidenum">
              <a:rPr lang="en-US" smtClean="0"/>
              <a:t>27</a:t>
            </a:fld>
            <a:endParaRPr lang="en-US"/>
          </a:p>
        </p:txBody>
      </p:sp>
    </p:spTree>
    <p:extLst>
      <p:ext uri="{BB962C8B-B14F-4D97-AF65-F5344CB8AC3E}">
        <p14:creationId xmlns:p14="http://schemas.microsoft.com/office/powerpoint/2010/main" val="3114069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a:t>As mentioned anyone should be able to come and verify the proofs- whenever they want, without interacting.</a:t>
            </a:r>
          </a:p>
        </p:txBody>
      </p:sp>
      <p:sp>
        <p:nvSpPr>
          <p:cNvPr id="4" name="Slide Number Placeholder 3"/>
          <p:cNvSpPr>
            <a:spLocks noGrp="1"/>
          </p:cNvSpPr>
          <p:nvPr>
            <p:ph type="sldNum" sz="quarter" idx="10"/>
          </p:nvPr>
        </p:nvSpPr>
        <p:spPr/>
        <p:txBody>
          <a:bodyPr/>
          <a:lstStyle/>
          <a:p>
            <a:fld id="{6FB1B836-B26A-4F49-86CB-7C0FF7C01D6E}" type="slidenum">
              <a:rPr lang="en-US" smtClean="0"/>
              <a:t>28</a:t>
            </a:fld>
            <a:endParaRPr lang="en-US"/>
          </a:p>
        </p:txBody>
      </p:sp>
    </p:spTree>
    <p:extLst>
      <p:ext uri="{BB962C8B-B14F-4D97-AF65-F5344CB8AC3E}">
        <p14:creationId xmlns:p14="http://schemas.microsoft.com/office/powerpoint/2010/main" val="2441352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4B1DC-E237-4686-AB39-682BEEBFCBBB}" type="slidenum">
              <a:rPr lang="en-US" smtClean="0"/>
              <a:t>30</a:t>
            </a:fld>
            <a:endParaRPr lang="en-US"/>
          </a:p>
        </p:txBody>
      </p:sp>
    </p:spTree>
    <p:extLst>
      <p:ext uri="{BB962C8B-B14F-4D97-AF65-F5344CB8AC3E}">
        <p14:creationId xmlns:p14="http://schemas.microsoft.com/office/powerpoint/2010/main" val="808998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13B4B1DC-E237-4686-AB39-682BEEBFCBBB}" type="slidenum">
              <a:rPr lang="en-US" smtClean="0"/>
              <a:t>31</a:t>
            </a:fld>
            <a:endParaRPr lang="en-US"/>
          </a:p>
        </p:txBody>
      </p:sp>
    </p:spTree>
    <p:extLst>
      <p:ext uri="{BB962C8B-B14F-4D97-AF65-F5344CB8AC3E}">
        <p14:creationId xmlns:p14="http://schemas.microsoft.com/office/powerpoint/2010/main" val="1531095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a:t>As mentioned anyone should be able to come and verify the proofs- whenever they want, without interacting.</a:t>
            </a:r>
          </a:p>
        </p:txBody>
      </p:sp>
      <p:sp>
        <p:nvSpPr>
          <p:cNvPr id="4" name="Slide Number Placeholder 3"/>
          <p:cNvSpPr>
            <a:spLocks noGrp="1"/>
          </p:cNvSpPr>
          <p:nvPr>
            <p:ph type="sldNum" sz="quarter" idx="10"/>
          </p:nvPr>
        </p:nvSpPr>
        <p:spPr/>
        <p:txBody>
          <a:bodyPr/>
          <a:lstStyle/>
          <a:p>
            <a:fld id="{6FB1B836-B26A-4F49-86CB-7C0FF7C01D6E}" type="slidenum">
              <a:rPr lang="en-US" smtClean="0"/>
              <a:t>3</a:t>
            </a:fld>
            <a:endParaRPr lang="en-US"/>
          </a:p>
        </p:txBody>
      </p:sp>
    </p:spTree>
    <p:extLst>
      <p:ext uri="{BB962C8B-B14F-4D97-AF65-F5344CB8AC3E}">
        <p14:creationId xmlns:p14="http://schemas.microsoft.com/office/powerpoint/2010/main" val="2441352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0" i="1" kern="1200" dirty="0">
                <a:solidFill>
                  <a:schemeClr val="tx1"/>
                </a:solidFill>
                <a:effectLst/>
                <a:latin typeface="+mn-lt"/>
                <a:ea typeface="+mn-ea"/>
                <a:cs typeface="+mn-cs"/>
              </a:rPr>
              <a:t>Eli Ben-</a:t>
            </a:r>
            <a:r>
              <a:rPr lang="en-US" sz="1200" b="0" i="1" kern="1200" dirty="0" err="1">
                <a:solidFill>
                  <a:schemeClr val="tx1"/>
                </a:solidFill>
                <a:effectLst/>
                <a:latin typeface="+mn-lt"/>
                <a:ea typeface="+mn-ea"/>
                <a:cs typeface="+mn-cs"/>
              </a:rPr>
              <a:t>Sasson</a:t>
            </a:r>
            <a:r>
              <a:rPr lang="en-US" sz="1200" b="0" i="1" kern="1200" dirty="0">
                <a:solidFill>
                  <a:schemeClr val="tx1"/>
                </a:solidFill>
                <a:effectLst/>
                <a:latin typeface="+mn-lt"/>
                <a:ea typeface="+mn-ea"/>
                <a:cs typeface="+mn-cs"/>
              </a:rPr>
              <a:t> and </a:t>
            </a:r>
            <a:r>
              <a:rPr lang="en-US" sz="1200" b="0" i="1" kern="1200" dirty="0" err="1">
                <a:solidFill>
                  <a:schemeClr val="tx1"/>
                </a:solidFill>
                <a:effectLst/>
                <a:latin typeface="+mn-lt"/>
                <a:ea typeface="+mn-ea"/>
                <a:cs typeface="+mn-cs"/>
              </a:rPr>
              <a:t>Iddo</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Bentov</a:t>
            </a:r>
            <a:r>
              <a:rPr lang="en-US" sz="1200" b="0" i="1" kern="1200" dirty="0">
                <a:solidFill>
                  <a:schemeClr val="tx1"/>
                </a:solidFill>
                <a:effectLst/>
                <a:latin typeface="+mn-lt"/>
                <a:ea typeface="+mn-ea"/>
                <a:cs typeface="+mn-cs"/>
              </a:rPr>
              <a:t> and </a:t>
            </a:r>
            <a:r>
              <a:rPr lang="en-US" sz="1200" b="0" i="1" kern="1200" dirty="0" err="1">
                <a:solidFill>
                  <a:schemeClr val="tx1"/>
                </a:solidFill>
                <a:effectLst/>
                <a:latin typeface="+mn-lt"/>
                <a:ea typeface="+mn-ea"/>
                <a:cs typeface="+mn-cs"/>
              </a:rPr>
              <a:t>Yinon</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Horesh</a:t>
            </a:r>
            <a:r>
              <a:rPr lang="en-US" sz="1200" b="0" i="1" kern="1200" dirty="0">
                <a:solidFill>
                  <a:schemeClr val="tx1"/>
                </a:solidFill>
                <a:effectLst/>
                <a:latin typeface="+mn-lt"/>
                <a:ea typeface="+mn-ea"/>
                <a:cs typeface="+mn-cs"/>
              </a:rPr>
              <a:t> and Michael </a:t>
            </a:r>
            <a:r>
              <a:rPr lang="en-US" sz="1200" b="0" i="1" kern="1200" dirty="0" err="1">
                <a:solidFill>
                  <a:schemeClr val="tx1"/>
                </a:solidFill>
                <a:effectLst/>
                <a:latin typeface="+mn-lt"/>
                <a:ea typeface="+mn-ea"/>
                <a:cs typeface="+mn-cs"/>
              </a:rPr>
              <a:t>Riabzev</a:t>
            </a:r>
            <a:endParaRPr lang="en-US" sz="1200" b="0" i="1" kern="1200" dirty="0">
              <a:solidFill>
                <a:schemeClr val="tx1"/>
              </a:solidFill>
              <a:effectLst/>
              <a:latin typeface="+mn-lt"/>
              <a:ea typeface="+mn-ea"/>
              <a:cs typeface="+mn-cs"/>
            </a:endParaRPr>
          </a:p>
          <a:p>
            <a:pPr algn="ctr"/>
            <a:r>
              <a:rPr lang="en-US" sz="1200" b="0" i="0" kern="1200" dirty="0">
                <a:solidFill>
                  <a:schemeClr val="tx1"/>
                </a:solidFill>
                <a:effectLst/>
                <a:latin typeface="+mn-lt"/>
                <a:ea typeface="+mn-ea"/>
                <a:cs typeface="+mn-cs"/>
              </a:rPr>
              <a:t>Bulletproof: </a:t>
            </a:r>
            <a:r>
              <a:rPr lang="en-US" sz="1200" b="0" i="0" kern="1200" dirty="0" err="1">
                <a:solidFill>
                  <a:schemeClr val="tx1"/>
                </a:solidFill>
                <a:effectLst/>
                <a:latin typeface="+mn-lt"/>
                <a:ea typeface="+mn-ea"/>
                <a:cs typeface="+mn-cs"/>
              </a:rPr>
              <a:t>Bootle</a:t>
            </a:r>
            <a:r>
              <a:rPr lang="en-US" sz="1200" b="0" i="0" kern="1200" dirty="0">
                <a:solidFill>
                  <a:schemeClr val="tx1"/>
                </a:solidFill>
                <a:effectLst/>
                <a:latin typeface="+mn-lt"/>
                <a:ea typeface="+mn-ea"/>
                <a:cs typeface="+mn-cs"/>
              </a:rPr>
              <a:t>, Dan </a:t>
            </a:r>
            <a:r>
              <a:rPr lang="en-US" sz="1200" b="0" i="0" kern="1200" dirty="0" err="1">
                <a:solidFill>
                  <a:schemeClr val="tx1"/>
                </a:solidFill>
                <a:effectLst/>
                <a:latin typeface="+mn-lt"/>
                <a:ea typeface="+mn-ea"/>
                <a:cs typeface="+mn-cs"/>
              </a:rPr>
              <a:t>Boneh</a:t>
            </a:r>
            <a:r>
              <a:rPr lang="en-US" sz="1200" b="0" i="0" kern="1200" dirty="0">
                <a:solidFill>
                  <a:schemeClr val="tx1"/>
                </a:solidFill>
                <a:effectLst/>
                <a:latin typeface="+mn-lt"/>
                <a:ea typeface="+mn-ea"/>
                <a:cs typeface="+mn-cs"/>
              </a:rPr>
              <a:t>, Andrew </a:t>
            </a:r>
            <a:r>
              <a:rPr lang="en-US" sz="1200" b="0" i="0" kern="1200" dirty="0" err="1">
                <a:solidFill>
                  <a:schemeClr val="tx1"/>
                </a:solidFill>
                <a:effectLst/>
                <a:latin typeface="+mn-lt"/>
                <a:ea typeface="+mn-ea"/>
                <a:cs typeface="+mn-cs"/>
              </a:rPr>
              <a:t>Poelstra</a:t>
            </a:r>
            <a:r>
              <a:rPr lang="en-US" sz="1200" b="0" i="0" kern="1200" dirty="0">
                <a:solidFill>
                  <a:schemeClr val="tx1"/>
                </a:solidFill>
                <a:effectLst/>
                <a:latin typeface="+mn-lt"/>
                <a:ea typeface="+mn-ea"/>
                <a:cs typeface="+mn-cs"/>
              </a:rPr>
              <a:t>, Pieter </a:t>
            </a:r>
            <a:r>
              <a:rPr lang="en-US" sz="1200" b="0" i="0" kern="1200" dirty="0" err="1">
                <a:solidFill>
                  <a:schemeClr val="tx1"/>
                </a:solidFill>
                <a:effectLst/>
                <a:latin typeface="+mn-lt"/>
                <a:ea typeface="+mn-ea"/>
                <a:cs typeface="+mn-cs"/>
              </a:rPr>
              <a:t>Wuille</a:t>
            </a:r>
            <a:r>
              <a:rPr lang="en-US" sz="1200" b="0" i="0" kern="1200" dirty="0">
                <a:solidFill>
                  <a:schemeClr val="tx1"/>
                </a:solidFill>
                <a:effectLst/>
                <a:latin typeface="+mn-lt"/>
                <a:ea typeface="+mn-ea"/>
                <a:cs typeface="+mn-cs"/>
              </a:rPr>
              <a:t>, Greg Maxwell.</a:t>
            </a:r>
            <a:endParaRPr lang="en-US" dirty="0">
              <a:solidFill>
                <a:srgbClr val="7030A0"/>
              </a:solidFill>
            </a:endParaRPr>
          </a:p>
        </p:txBody>
      </p:sp>
      <p:sp>
        <p:nvSpPr>
          <p:cNvPr id="4" name="Slide Number Placeholder 3"/>
          <p:cNvSpPr>
            <a:spLocks noGrp="1"/>
          </p:cNvSpPr>
          <p:nvPr>
            <p:ph type="sldNum" sz="quarter" idx="10"/>
          </p:nvPr>
        </p:nvSpPr>
        <p:spPr/>
        <p:txBody>
          <a:bodyPr/>
          <a:lstStyle/>
          <a:p>
            <a:fld id="{13B4B1DC-E237-4686-AB39-682BEEBFCBBB}" type="slidenum">
              <a:rPr lang="en-US" smtClean="0"/>
              <a:t>34</a:t>
            </a:fld>
            <a:endParaRPr lang="en-US"/>
          </a:p>
        </p:txBody>
      </p:sp>
    </p:spTree>
    <p:extLst>
      <p:ext uri="{BB962C8B-B14F-4D97-AF65-F5344CB8AC3E}">
        <p14:creationId xmlns:p14="http://schemas.microsoft.com/office/powerpoint/2010/main" val="3401186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4B1DC-E237-4686-AB39-682BEEBFCBBB}" type="slidenum">
              <a:rPr lang="en-US" smtClean="0"/>
              <a:t>35</a:t>
            </a:fld>
            <a:endParaRPr lang="en-US"/>
          </a:p>
        </p:txBody>
      </p:sp>
    </p:spTree>
    <p:extLst>
      <p:ext uri="{BB962C8B-B14F-4D97-AF65-F5344CB8AC3E}">
        <p14:creationId xmlns:p14="http://schemas.microsoft.com/office/powerpoint/2010/main" val="118013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4B1DC-E237-4686-AB39-682BEEBFCBBB}" type="slidenum">
              <a:rPr lang="en-US" smtClean="0"/>
              <a:t>36</a:t>
            </a:fld>
            <a:endParaRPr lang="en-US"/>
          </a:p>
        </p:txBody>
      </p:sp>
    </p:spTree>
    <p:extLst>
      <p:ext uri="{BB962C8B-B14F-4D97-AF65-F5344CB8AC3E}">
        <p14:creationId xmlns:p14="http://schemas.microsoft.com/office/powerpoint/2010/main" val="118013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4B1DC-E237-4686-AB39-682BEEBFCBBB}" type="slidenum">
              <a:rPr lang="en-US" smtClean="0"/>
              <a:t>37</a:t>
            </a:fld>
            <a:endParaRPr lang="en-US"/>
          </a:p>
        </p:txBody>
      </p:sp>
    </p:spTree>
    <p:extLst>
      <p:ext uri="{BB962C8B-B14F-4D97-AF65-F5344CB8AC3E}">
        <p14:creationId xmlns:p14="http://schemas.microsoft.com/office/powerpoint/2010/main" val="11801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B4B1DC-E237-4686-AB39-682BEEBFCBBB}" type="slidenum">
              <a:rPr lang="en-US" smtClean="0"/>
              <a:t>5</a:t>
            </a:fld>
            <a:endParaRPr lang="en-US"/>
          </a:p>
        </p:txBody>
      </p:sp>
    </p:spTree>
    <p:extLst>
      <p:ext uri="{BB962C8B-B14F-4D97-AF65-F5344CB8AC3E}">
        <p14:creationId xmlns:p14="http://schemas.microsoft.com/office/powerpoint/2010/main" val="317767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B4B1DC-E237-4686-AB39-682BEEBFCBBB}" type="slidenum">
              <a:rPr lang="en-US" smtClean="0"/>
              <a:t>6</a:t>
            </a:fld>
            <a:endParaRPr lang="en-US"/>
          </a:p>
        </p:txBody>
      </p:sp>
    </p:spTree>
    <p:extLst>
      <p:ext uri="{BB962C8B-B14F-4D97-AF65-F5344CB8AC3E}">
        <p14:creationId xmlns:p14="http://schemas.microsoft.com/office/powerpoint/2010/main" val="317767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13B4B1DC-E237-4686-AB39-682BEEBFCBBB}" type="slidenum">
              <a:rPr lang="en-US" smtClean="0"/>
              <a:t>7</a:t>
            </a:fld>
            <a:endParaRPr lang="en-US"/>
          </a:p>
        </p:txBody>
      </p:sp>
    </p:spTree>
    <p:extLst>
      <p:ext uri="{BB962C8B-B14F-4D97-AF65-F5344CB8AC3E}">
        <p14:creationId xmlns:p14="http://schemas.microsoft.com/office/powerpoint/2010/main" val="1932445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13B4B1DC-E237-4686-AB39-682BEEBFCBBB}" type="slidenum">
              <a:rPr lang="en-US" smtClean="0"/>
              <a:t>8</a:t>
            </a:fld>
            <a:endParaRPr lang="en-US"/>
          </a:p>
        </p:txBody>
      </p:sp>
    </p:spTree>
    <p:extLst>
      <p:ext uri="{BB962C8B-B14F-4D97-AF65-F5344CB8AC3E}">
        <p14:creationId xmlns:p14="http://schemas.microsoft.com/office/powerpoint/2010/main" val="1932445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B4B1DC-E237-4686-AB39-682BEEBFCBBB}" type="slidenum">
              <a:rPr lang="en-US" smtClean="0"/>
              <a:t>9</a:t>
            </a:fld>
            <a:endParaRPr lang="en-US"/>
          </a:p>
        </p:txBody>
      </p:sp>
    </p:spTree>
    <p:extLst>
      <p:ext uri="{BB962C8B-B14F-4D97-AF65-F5344CB8AC3E}">
        <p14:creationId xmlns:p14="http://schemas.microsoft.com/office/powerpoint/2010/main" val="24998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obtain ZK the prover needs to be randomized too.  Randomness is used to hide secret information.</a:t>
            </a:r>
          </a:p>
        </p:txBody>
      </p:sp>
      <p:sp>
        <p:nvSpPr>
          <p:cNvPr id="4" name="Slide Number Placeholder 3"/>
          <p:cNvSpPr>
            <a:spLocks noGrp="1"/>
          </p:cNvSpPr>
          <p:nvPr>
            <p:ph type="sldNum" sz="quarter" idx="10"/>
          </p:nvPr>
        </p:nvSpPr>
        <p:spPr/>
        <p:txBody>
          <a:bodyPr/>
          <a:lstStyle/>
          <a:p>
            <a:fld id="{13B4B1DC-E237-4686-AB39-682BEEBFCBBB}" type="slidenum">
              <a:rPr lang="en-US" smtClean="0"/>
              <a:t>10</a:t>
            </a:fld>
            <a:endParaRPr lang="en-US"/>
          </a:p>
        </p:txBody>
      </p:sp>
    </p:spTree>
    <p:extLst>
      <p:ext uri="{BB962C8B-B14F-4D97-AF65-F5344CB8AC3E}">
        <p14:creationId xmlns:p14="http://schemas.microsoft.com/office/powerpoint/2010/main" val="24998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B9B619-2F60-4027-8E11-AD1500E505D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3A6CE-D2D2-448A-A9FF-7E9B49EC8A00}" type="slidenum">
              <a:rPr lang="en-US" smtClean="0"/>
              <a:t>‹#›</a:t>
            </a:fld>
            <a:endParaRPr lang="en-US"/>
          </a:p>
        </p:txBody>
      </p:sp>
    </p:spTree>
    <p:extLst>
      <p:ext uri="{BB962C8B-B14F-4D97-AF65-F5344CB8AC3E}">
        <p14:creationId xmlns:p14="http://schemas.microsoft.com/office/powerpoint/2010/main" val="288566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9B619-2F60-4027-8E11-AD1500E505D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3A6CE-D2D2-448A-A9FF-7E9B49EC8A00}" type="slidenum">
              <a:rPr lang="en-US" smtClean="0"/>
              <a:t>‹#›</a:t>
            </a:fld>
            <a:endParaRPr lang="en-US"/>
          </a:p>
        </p:txBody>
      </p:sp>
    </p:spTree>
    <p:extLst>
      <p:ext uri="{BB962C8B-B14F-4D97-AF65-F5344CB8AC3E}">
        <p14:creationId xmlns:p14="http://schemas.microsoft.com/office/powerpoint/2010/main" val="226077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9B619-2F60-4027-8E11-AD1500E505D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3A6CE-D2D2-448A-A9FF-7E9B49EC8A00}" type="slidenum">
              <a:rPr lang="en-US" smtClean="0"/>
              <a:t>‹#›</a:t>
            </a:fld>
            <a:endParaRPr lang="en-US"/>
          </a:p>
        </p:txBody>
      </p:sp>
    </p:spTree>
    <p:extLst>
      <p:ext uri="{BB962C8B-B14F-4D97-AF65-F5344CB8AC3E}">
        <p14:creationId xmlns:p14="http://schemas.microsoft.com/office/powerpoint/2010/main" val="25885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9B619-2F60-4027-8E11-AD1500E505D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3A6CE-D2D2-448A-A9FF-7E9B49EC8A00}" type="slidenum">
              <a:rPr lang="en-US" smtClean="0"/>
              <a:t>‹#›</a:t>
            </a:fld>
            <a:endParaRPr lang="en-US"/>
          </a:p>
        </p:txBody>
      </p:sp>
    </p:spTree>
    <p:extLst>
      <p:ext uri="{BB962C8B-B14F-4D97-AF65-F5344CB8AC3E}">
        <p14:creationId xmlns:p14="http://schemas.microsoft.com/office/powerpoint/2010/main" val="49020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B9B619-2F60-4027-8E11-AD1500E505D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3A6CE-D2D2-448A-A9FF-7E9B49EC8A00}" type="slidenum">
              <a:rPr lang="en-US" smtClean="0"/>
              <a:t>‹#›</a:t>
            </a:fld>
            <a:endParaRPr lang="en-US"/>
          </a:p>
        </p:txBody>
      </p:sp>
    </p:spTree>
    <p:extLst>
      <p:ext uri="{BB962C8B-B14F-4D97-AF65-F5344CB8AC3E}">
        <p14:creationId xmlns:p14="http://schemas.microsoft.com/office/powerpoint/2010/main" val="237246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B9B619-2F60-4027-8E11-AD1500E505D8}"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3A6CE-D2D2-448A-A9FF-7E9B49EC8A00}" type="slidenum">
              <a:rPr lang="en-US" smtClean="0"/>
              <a:t>‹#›</a:t>
            </a:fld>
            <a:endParaRPr lang="en-US"/>
          </a:p>
        </p:txBody>
      </p:sp>
    </p:spTree>
    <p:extLst>
      <p:ext uri="{BB962C8B-B14F-4D97-AF65-F5344CB8AC3E}">
        <p14:creationId xmlns:p14="http://schemas.microsoft.com/office/powerpoint/2010/main" val="175840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B9B619-2F60-4027-8E11-AD1500E505D8}"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3A6CE-D2D2-448A-A9FF-7E9B49EC8A00}" type="slidenum">
              <a:rPr lang="en-US" smtClean="0"/>
              <a:t>‹#›</a:t>
            </a:fld>
            <a:endParaRPr lang="en-US"/>
          </a:p>
        </p:txBody>
      </p:sp>
    </p:spTree>
    <p:extLst>
      <p:ext uri="{BB962C8B-B14F-4D97-AF65-F5344CB8AC3E}">
        <p14:creationId xmlns:p14="http://schemas.microsoft.com/office/powerpoint/2010/main" val="328379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B9B619-2F60-4027-8E11-AD1500E505D8}"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3A6CE-D2D2-448A-A9FF-7E9B49EC8A00}" type="slidenum">
              <a:rPr lang="en-US" smtClean="0"/>
              <a:t>‹#›</a:t>
            </a:fld>
            <a:endParaRPr lang="en-US"/>
          </a:p>
        </p:txBody>
      </p:sp>
    </p:spTree>
    <p:extLst>
      <p:ext uri="{BB962C8B-B14F-4D97-AF65-F5344CB8AC3E}">
        <p14:creationId xmlns:p14="http://schemas.microsoft.com/office/powerpoint/2010/main" val="133033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9B619-2F60-4027-8E11-AD1500E505D8}"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3A6CE-D2D2-448A-A9FF-7E9B49EC8A00}" type="slidenum">
              <a:rPr lang="en-US" smtClean="0"/>
              <a:t>‹#›</a:t>
            </a:fld>
            <a:endParaRPr lang="en-US"/>
          </a:p>
        </p:txBody>
      </p:sp>
    </p:spTree>
    <p:extLst>
      <p:ext uri="{BB962C8B-B14F-4D97-AF65-F5344CB8AC3E}">
        <p14:creationId xmlns:p14="http://schemas.microsoft.com/office/powerpoint/2010/main" val="12675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B9B619-2F60-4027-8E11-AD1500E505D8}"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3A6CE-D2D2-448A-A9FF-7E9B49EC8A00}" type="slidenum">
              <a:rPr lang="en-US" smtClean="0"/>
              <a:t>‹#›</a:t>
            </a:fld>
            <a:endParaRPr lang="en-US"/>
          </a:p>
        </p:txBody>
      </p:sp>
    </p:spTree>
    <p:extLst>
      <p:ext uri="{BB962C8B-B14F-4D97-AF65-F5344CB8AC3E}">
        <p14:creationId xmlns:p14="http://schemas.microsoft.com/office/powerpoint/2010/main" val="208062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B9B619-2F60-4027-8E11-AD1500E505D8}"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3A6CE-D2D2-448A-A9FF-7E9B49EC8A00}" type="slidenum">
              <a:rPr lang="en-US" smtClean="0"/>
              <a:t>‹#›</a:t>
            </a:fld>
            <a:endParaRPr lang="en-US"/>
          </a:p>
        </p:txBody>
      </p:sp>
    </p:spTree>
    <p:extLst>
      <p:ext uri="{BB962C8B-B14F-4D97-AF65-F5344CB8AC3E}">
        <p14:creationId xmlns:p14="http://schemas.microsoft.com/office/powerpoint/2010/main" val="343504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9B619-2F60-4027-8E11-AD1500E505D8}" type="datetimeFigureOut">
              <a:rPr lang="en-US" smtClean="0"/>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3A6CE-D2D2-448A-A9FF-7E9B49EC8A00}" type="slidenum">
              <a:rPr lang="en-US" smtClean="0"/>
              <a:t>‹#›</a:t>
            </a:fld>
            <a:endParaRPr lang="en-US"/>
          </a:p>
        </p:txBody>
      </p:sp>
    </p:spTree>
    <p:extLst>
      <p:ext uri="{BB962C8B-B14F-4D97-AF65-F5344CB8AC3E}">
        <p14:creationId xmlns:p14="http://schemas.microsoft.com/office/powerpoint/2010/main" val="3679161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9.jpe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9.jpeg"/><Relationship Id="rId12"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220.png"/><Relationship Id="rId9" Type="http://schemas.openxmlformats.org/officeDocument/2006/relationships/image" Target="../media/image37.pn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6.png"/><Relationship Id="rId5" Type="http://schemas.openxmlformats.org/officeDocument/2006/relationships/image" Target="../media/image23.png"/><Relationship Id="rId10" Type="http://schemas.openxmlformats.org/officeDocument/2006/relationships/image" Target="../media/image31.png"/><Relationship Id="rId4" Type="http://schemas.openxmlformats.org/officeDocument/2006/relationships/image" Target="../media/image220.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7.png"/><Relationship Id="rId10" Type="http://schemas.openxmlformats.org/officeDocument/2006/relationships/image" Target="../media/image53.png"/><Relationship Id="rId4" Type="http://schemas.openxmlformats.org/officeDocument/2006/relationships/image" Target="../media/image45.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8.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8.png"/><Relationship Id="rId4" Type="http://schemas.openxmlformats.org/officeDocument/2006/relationships/image" Target="../media/image170.png"/></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60.png"/><Relationship Id="rId7" Type="http://schemas.openxmlformats.org/officeDocument/2006/relationships/image" Target="../media/image19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8.png"/><Relationship Id="rId4" Type="http://schemas.openxmlformats.org/officeDocument/2006/relationships/image" Target="../media/image170.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470.png"/><Relationship Id="rId3" Type="http://schemas.openxmlformats.org/officeDocument/2006/relationships/image" Target="../media/image370.png"/><Relationship Id="rId7" Type="http://schemas.openxmlformats.org/officeDocument/2006/relationships/image" Target="../media/image410.png"/><Relationship Id="rId12" Type="http://schemas.openxmlformats.org/officeDocument/2006/relationships/image" Target="../media/image460.png"/><Relationship Id="rId2" Type="http://schemas.openxmlformats.org/officeDocument/2006/relationships/notesSlide" Target="../notesSlides/notesSlide28.xml"/><Relationship Id="rId16" Type="http://schemas.openxmlformats.org/officeDocument/2006/relationships/image" Target="../media/image500.png"/><Relationship Id="rId1" Type="http://schemas.openxmlformats.org/officeDocument/2006/relationships/slideLayout" Target="../slideLayouts/slideLayout2.xml"/><Relationship Id="rId6" Type="http://schemas.openxmlformats.org/officeDocument/2006/relationships/image" Target="../media/image400.png"/><Relationship Id="rId11" Type="http://schemas.openxmlformats.org/officeDocument/2006/relationships/image" Target="../media/image450.png"/><Relationship Id="rId5" Type="http://schemas.openxmlformats.org/officeDocument/2006/relationships/image" Target="../media/image390.png"/><Relationship Id="rId15" Type="http://schemas.openxmlformats.org/officeDocument/2006/relationships/image" Target="../media/image490.png"/><Relationship Id="rId10" Type="http://schemas.openxmlformats.org/officeDocument/2006/relationships/image" Target="../media/image440.png"/><Relationship Id="rId4" Type="http://schemas.openxmlformats.org/officeDocument/2006/relationships/image" Target="../media/image380.png"/><Relationship Id="rId9" Type="http://schemas.openxmlformats.org/officeDocument/2006/relationships/image" Target="../media/image430.png"/><Relationship Id="rId14" Type="http://schemas.openxmlformats.org/officeDocument/2006/relationships/image" Target="../media/image480.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3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3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33.xml"/><Relationship Id="rId16"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il/url?sa=i&amp;source=images&amp;cd=&amp;cad=rja&amp;uact=8&amp;docid=tHx7_yZZ-VgRgM&amp;tbnid=6YJRP8suDqF8MM:&amp;ved=0CAgQjRw&amp;url=http://metamodern.com/2008/11/10/26/&amp;ei=xR-hU7WIBfGv7AbOqoCgAQ&amp;psig=AFQjCNGQ-6i3OdS691ySg96cUZj-2idDFQ&amp;ust=1403154757184727"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54640" y="4114800"/>
            <a:ext cx="4021707" cy="1371600"/>
          </a:xfrm>
        </p:spPr>
        <p:txBody>
          <a:bodyPr>
            <a:noAutofit/>
          </a:bodyPr>
          <a:lstStyle/>
          <a:p>
            <a:r>
              <a:rPr lang="en-US" sz="3600" dirty="0">
                <a:solidFill>
                  <a:schemeClr val="bg1">
                    <a:lumMod val="50000"/>
                  </a:schemeClr>
                </a:solidFill>
              </a:rPr>
              <a:t>6.857</a:t>
            </a:r>
          </a:p>
          <a:p>
            <a:r>
              <a:rPr lang="en-US" sz="3600" dirty="0">
                <a:solidFill>
                  <a:schemeClr val="bg1">
                    <a:lumMod val="50000"/>
                  </a:schemeClr>
                </a:solidFill>
              </a:rPr>
              <a:t>Lecture 13</a:t>
            </a:r>
          </a:p>
        </p:txBody>
      </p:sp>
      <p:sp>
        <p:nvSpPr>
          <p:cNvPr id="2" name="Title 1"/>
          <p:cNvSpPr>
            <a:spLocks noGrp="1"/>
          </p:cNvSpPr>
          <p:nvPr>
            <p:ph type="ctrTitle"/>
          </p:nvPr>
        </p:nvSpPr>
        <p:spPr>
          <a:xfrm>
            <a:off x="685800" y="990600"/>
            <a:ext cx="7772400" cy="2286000"/>
          </a:xfrm>
        </p:spPr>
        <p:txBody>
          <a:bodyPr>
            <a:noAutofit/>
          </a:bodyPr>
          <a:lstStyle/>
          <a:p>
            <a:r>
              <a:rPr lang="en-US" b="1" dirty="0"/>
              <a:t>The Evolution of Proofs in Computer Science:</a:t>
            </a:r>
            <a:br>
              <a:rPr lang="en-US" b="1" dirty="0"/>
            </a:br>
            <a:br>
              <a:rPr lang="en-US" b="1" dirty="0"/>
            </a:br>
            <a:r>
              <a:rPr lang="en-US" b="1" dirty="0"/>
              <a:t>Succinct Zero-Knowledge Proofs</a:t>
            </a:r>
            <a:endParaRPr lang="en-US" b="1" dirty="0">
              <a:solidFill>
                <a:srgbClr val="FF0000"/>
              </a:solidFill>
            </a:endParaRPr>
          </a:p>
        </p:txBody>
      </p:sp>
    </p:spTree>
    <p:extLst>
      <p:ext uri="{BB962C8B-B14F-4D97-AF65-F5344CB8AC3E}">
        <p14:creationId xmlns:p14="http://schemas.microsoft.com/office/powerpoint/2010/main" val="204784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Interactive Proofs</a:t>
            </a:r>
            <a:br>
              <a:rPr lang="en-US" sz="4900" dirty="0">
                <a:solidFill>
                  <a:srgbClr val="FF0000"/>
                </a:solidFill>
              </a:rPr>
            </a:br>
            <a:r>
              <a:rPr lang="en-US" sz="4000" dirty="0">
                <a:solidFill>
                  <a:srgbClr val="7030A0"/>
                </a:solidFill>
              </a:rPr>
              <a:t>[Goldwasser-Micali-Rackoff85]</a:t>
            </a:r>
          </a:p>
        </p:txBody>
      </p:sp>
      <p:sp>
        <p:nvSpPr>
          <p:cNvPr id="5" name="Line 12"/>
          <p:cNvSpPr>
            <a:spLocks noChangeShapeType="1"/>
          </p:cNvSpPr>
          <p:nvPr/>
        </p:nvSpPr>
        <p:spPr bwMode="auto">
          <a:xfrm flipH="1">
            <a:off x="3535966" y="2618232"/>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2" name="TextBox 11"/>
              <p:cNvSpPr txBox="1"/>
              <p:nvPr/>
            </p:nvSpPr>
            <p:spPr>
              <a:xfrm>
                <a:off x="2762143" y="1676400"/>
                <a:ext cx="992295"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dirty="0" smtClean="0">
                          <a:solidFill>
                            <a:srgbClr val="FF0000"/>
                          </a:solidFill>
                          <a:latin typeface="Cambria Math"/>
                        </a:rPr>
                        <m:t>𝑃</m:t>
                      </m:r>
                    </m:oMath>
                  </m:oMathPara>
                </a14:m>
                <a:endParaRPr lang="en-US" sz="44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762143" y="1676400"/>
                <a:ext cx="992295" cy="76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107568" y="1676400"/>
                <a:ext cx="72166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a:rPr>
                        <m:t>𝑉</m:t>
                      </m:r>
                    </m:oMath>
                  </m:oMathPara>
                </a14:m>
                <a:endParaRPr lang="en-US" sz="4400"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07568" y="1676400"/>
                <a:ext cx="721669" cy="769441"/>
              </a:xfrm>
              <a:prstGeom prst="rect">
                <a:avLst/>
              </a:prstGeom>
              <a:blipFill>
                <a:blip r:embed="rId4"/>
                <a:stretch>
                  <a:fillRect/>
                </a:stretch>
              </a:blipFill>
            </p:spPr>
            <p:txBody>
              <a:bodyPr/>
              <a:lstStyle/>
              <a:p>
                <a:r>
                  <a:rPr lang="en-US">
                    <a:noFill/>
                  </a:rPr>
                  <a:t> </a:t>
                </a:r>
              </a:p>
            </p:txBody>
          </p:sp>
        </mc:Fallback>
      </mc:AlternateContent>
      <p:sp>
        <p:nvSpPr>
          <p:cNvPr id="18" name="Line 11"/>
          <p:cNvSpPr>
            <a:spLocks noChangeShapeType="1"/>
          </p:cNvSpPr>
          <p:nvPr/>
        </p:nvSpPr>
        <p:spPr bwMode="auto">
          <a:xfrm flipH="1">
            <a:off x="3508903" y="2956560"/>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2"/>
          <p:cNvSpPr>
            <a:spLocks noChangeShapeType="1"/>
          </p:cNvSpPr>
          <p:nvPr/>
        </p:nvSpPr>
        <p:spPr bwMode="auto">
          <a:xfrm flipH="1">
            <a:off x="3508903" y="3276600"/>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p:cNvSpPr>
            <a:spLocks noChangeShapeType="1"/>
          </p:cNvSpPr>
          <p:nvPr/>
        </p:nvSpPr>
        <p:spPr bwMode="auto">
          <a:xfrm flipH="1">
            <a:off x="3508903" y="3596640"/>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4"/>
          <p:cNvSpPr>
            <a:spLocks noChangeShapeType="1"/>
          </p:cNvSpPr>
          <p:nvPr/>
        </p:nvSpPr>
        <p:spPr bwMode="auto">
          <a:xfrm flipH="1">
            <a:off x="3508903" y="3962400"/>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1" name="Picture 3" descr="C:\Users\yael\AppData\Local\Microsoft\Windows\Temporary Internet Files\Content.IE5\VDR4OSMJ\MC90044039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8403" y="2097024"/>
            <a:ext cx="802857" cy="8138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EF3F72D4-2584-45C6-9B77-7ACFCCA69031}"/>
                  </a:ext>
                </a:extLst>
              </p:cNvPr>
              <p:cNvSpPr/>
              <p:nvPr/>
            </p:nvSpPr>
            <p:spPr>
              <a:xfrm>
                <a:off x="381000" y="4572000"/>
                <a:ext cx="8243455" cy="172969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[Goldreich-Micali-Wigderson87]: </a:t>
                </a:r>
                <a:r>
                  <a:rPr lang="en-US" sz="2800" dirty="0">
                    <a:solidFill>
                      <a:srgbClr val="FFFF00"/>
                    </a:solidFill>
                  </a:rPr>
                  <a:t>Every statement </a:t>
                </a:r>
                <a:r>
                  <a:rPr lang="en-US" sz="2800" dirty="0">
                    <a:solidFill>
                      <a:schemeClr val="bg1"/>
                    </a:solidFill>
                  </a:rPr>
                  <a:t>that has a classical proof</a:t>
                </a:r>
                <a14:m>
                  <m:oMath xmlns:m="http://schemas.openxmlformats.org/officeDocument/2006/math">
                    <m:r>
                      <a:rPr lang="en-US" sz="2800" i="1">
                        <a:solidFill>
                          <a:schemeClr val="bg1"/>
                        </a:solidFill>
                        <a:latin typeface="Cambria Math"/>
                      </a:rPr>
                      <m:t> </m:t>
                    </m:r>
                  </m:oMath>
                </a14:m>
                <a:r>
                  <a:rPr lang="en-US" sz="2800" dirty="0">
                    <a:solidFill>
                      <a:schemeClr val="bg1"/>
                    </a:solidFill>
                  </a:rPr>
                  <a:t>has  </a:t>
                </a:r>
                <a:r>
                  <a:rPr lang="en-US" sz="2800" b="1" dirty="0">
                    <a:solidFill>
                      <a:srgbClr val="FFFF00"/>
                    </a:solidFill>
                  </a:rPr>
                  <a:t>zero-knowledge (ZK) </a:t>
                </a:r>
                <a:r>
                  <a:rPr lang="en-US" sz="2800" dirty="0">
                    <a:solidFill>
                      <a:schemeClr val="bg1"/>
                    </a:solidFill>
                  </a:rPr>
                  <a:t>interactive proof, assuming one-way functions exist</a:t>
                </a:r>
              </a:p>
            </p:txBody>
          </p:sp>
        </mc:Choice>
        <mc:Fallback xmlns="">
          <p:sp>
            <p:nvSpPr>
              <p:cNvPr id="3" name="Rectangle: Rounded Corners 2">
                <a:extLst>
                  <a:ext uri="{FF2B5EF4-FFF2-40B4-BE49-F238E27FC236}">
                    <a16:creationId xmlns:a16="http://schemas.microsoft.com/office/drawing/2014/main" id="{EF3F72D4-2584-45C6-9B77-7ACFCCA69031}"/>
                  </a:ext>
                </a:extLst>
              </p:cNvPr>
              <p:cNvSpPr>
                <a:spLocks noRot="1" noChangeAspect="1" noMove="1" noResize="1" noEditPoints="1" noAdjustHandles="1" noChangeArrowheads="1" noChangeShapeType="1" noTextEdit="1"/>
              </p:cNvSpPr>
              <p:nvPr/>
            </p:nvSpPr>
            <p:spPr>
              <a:xfrm>
                <a:off x="381000" y="4572000"/>
                <a:ext cx="8243455" cy="1729694"/>
              </a:xfrm>
              <a:prstGeom prst="roundRect">
                <a:avLst/>
              </a:prstGeom>
              <a:blipFill>
                <a:blip r:embed="rId6"/>
                <a:stretch>
                  <a:fillRect/>
                </a:stretch>
              </a:blipFill>
              <a:ln>
                <a:solidFill>
                  <a:schemeClr val="tx1"/>
                </a:solidFill>
              </a:ln>
            </p:spPr>
            <p:txBody>
              <a:bodyPr/>
              <a:lstStyle/>
              <a:p>
                <a:r>
                  <a:rPr lang="en-US">
                    <a:noFill/>
                  </a:rPr>
                  <a:t> </a:t>
                </a:r>
              </a:p>
            </p:txBody>
          </p:sp>
        </mc:Fallback>
      </mc:AlternateContent>
      <p:pic>
        <p:nvPicPr>
          <p:cNvPr id="7" name="Picture 3" descr="C:\Users\yael\AppData\Local\Microsoft\Windows\Temporary Internet Files\Content.IE5\VDR4OSMJ\MC900440395[1].png">
            <a:extLst>
              <a:ext uri="{FF2B5EF4-FFF2-40B4-BE49-F238E27FC236}">
                <a16:creationId xmlns:a16="http://schemas.microsoft.com/office/drawing/2014/main" id="{1E63178B-BB9C-4424-9CAE-EC29739869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5143" y="2081784"/>
            <a:ext cx="802857" cy="813816"/>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Oval 10">
            <a:extLst>
              <a:ext uri="{FF2B5EF4-FFF2-40B4-BE49-F238E27FC236}">
                <a16:creationId xmlns:a16="http://schemas.microsoft.com/office/drawing/2014/main" id="{A5FC93BE-3463-41B0-8AFB-6A3E0D303742}"/>
              </a:ext>
            </a:extLst>
          </p:cNvPr>
          <p:cNvSpPr/>
          <p:nvPr/>
        </p:nvSpPr>
        <p:spPr>
          <a:xfrm>
            <a:off x="185575" y="1143000"/>
            <a:ext cx="2710025" cy="1066794"/>
          </a:xfrm>
          <a:prstGeom prst="wedgeEllipseCallout">
            <a:avLst>
              <a:gd name="adj1" fmla="val 28622"/>
              <a:gd name="adj2" fmla="val 62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For ZK the prover needs to be randomized</a:t>
            </a:r>
            <a:endParaRPr lang="en-US" dirty="0"/>
          </a:p>
        </p:txBody>
      </p:sp>
    </p:spTree>
    <p:extLst>
      <p:ext uri="{BB962C8B-B14F-4D97-AF65-F5344CB8AC3E}">
        <p14:creationId xmlns:p14="http://schemas.microsoft.com/office/powerpoint/2010/main" val="84859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EBD4-B8EA-4FCF-AC73-88942E2C7C38}"/>
              </a:ext>
            </a:extLst>
          </p:cNvPr>
          <p:cNvSpPr>
            <a:spLocks noGrp="1"/>
          </p:cNvSpPr>
          <p:nvPr>
            <p:ph type="title"/>
          </p:nvPr>
        </p:nvSpPr>
        <p:spPr/>
        <p:txBody>
          <a:bodyPr/>
          <a:lstStyle/>
          <a:p>
            <a:r>
              <a:rPr lang="en-US" dirty="0"/>
              <a:t>Defining Zero-Knowledge</a:t>
            </a:r>
          </a:p>
        </p:txBody>
      </p:sp>
      <p:grpSp>
        <p:nvGrpSpPr>
          <p:cNvPr id="12" name="Group 11">
            <a:extLst>
              <a:ext uri="{FF2B5EF4-FFF2-40B4-BE49-F238E27FC236}">
                <a16:creationId xmlns:a16="http://schemas.microsoft.com/office/drawing/2014/main" id="{F6D952D0-DB41-4A38-AB71-18FF17030FC8}"/>
              </a:ext>
            </a:extLst>
          </p:cNvPr>
          <p:cNvGrpSpPr/>
          <p:nvPr/>
        </p:nvGrpSpPr>
        <p:grpSpPr>
          <a:xfrm>
            <a:off x="666706" y="2057400"/>
            <a:ext cx="3067094" cy="2286000"/>
            <a:chOff x="228600" y="2057400"/>
            <a:chExt cx="3067094" cy="2286000"/>
          </a:xfrm>
        </p:grpSpPr>
        <p:sp>
          <p:nvSpPr>
            <p:cNvPr id="4" name="Line 12">
              <a:extLst>
                <a:ext uri="{FF2B5EF4-FFF2-40B4-BE49-F238E27FC236}">
                  <a16:creationId xmlns:a16="http://schemas.microsoft.com/office/drawing/2014/main" id="{C35DEE0B-C75E-4E7D-96FE-53B7DA6BC047}"/>
                </a:ext>
              </a:extLst>
            </p:cNvPr>
            <p:cNvSpPr>
              <a:spLocks noChangeShapeType="1"/>
            </p:cNvSpPr>
            <p:nvPr/>
          </p:nvSpPr>
          <p:spPr bwMode="auto">
            <a:xfrm flipH="1">
              <a:off x="1002423" y="2999232"/>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BFDB7AD-F03F-43EF-9BD0-381225B024E7}"/>
                    </a:ext>
                  </a:extLst>
                </p:cNvPr>
                <p:cNvSpPr txBox="1"/>
                <p:nvPr/>
              </p:nvSpPr>
              <p:spPr>
                <a:xfrm>
                  <a:off x="228600" y="2057400"/>
                  <a:ext cx="992295"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dirty="0" smtClean="0">
                            <a:solidFill>
                              <a:srgbClr val="FF0000"/>
                            </a:solidFill>
                            <a:latin typeface="Cambria Math"/>
                          </a:rPr>
                          <m:t>𝑃</m:t>
                        </m:r>
                      </m:oMath>
                    </m:oMathPara>
                  </a14:m>
                  <a:endParaRPr lang="en-US" sz="4400" dirty="0">
                    <a:solidFill>
                      <a:srgbClr val="FF0000"/>
                    </a:solidFill>
                  </a:endParaRPr>
                </a:p>
              </p:txBody>
            </p:sp>
          </mc:Choice>
          <mc:Fallback xmlns="">
            <p:sp>
              <p:nvSpPr>
                <p:cNvPr id="5" name="TextBox 4">
                  <a:extLst>
                    <a:ext uri="{FF2B5EF4-FFF2-40B4-BE49-F238E27FC236}">
                      <a16:creationId xmlns:a16="http://schemas.microsoft.com/office/drawing/2014/main" id="{7BFDB7AD-F03F-43EF-9BD0-381225B024E7}"/>
                    </a:ext>
                  </a:extLst>
                </p:cNvPr>
                <p:cNvSpPr txBox="1">
                  <a:spLocks noRot="1" noChangeAspect="1" noMove="1" noResize="1" noEditPoints="1" noAdjustHandles="1" noChangeArrowheads="1" noChangeShapeType="1" noTextEdit="1"/>
                </p:cNvSpPr>
                <p:nvPr/>
              </p:nvSpPr>
              <p:spPr>
                <a:xfrm>
                  <a:off x="228600" y="2057400"/>
                  <a:ext cx="992295" cy="76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0AF5703-DFCA-4B85-AB68-E3845E40413B}"/>
                    </a:ext>
                  </a:extLst>
                </p:cNvPr>
                <p:cNvSpPr txBox="1"/>
                <p:nvPr/>
              </p:nvSpPr>
              <p:spPr>
                <a:xfrm>
                  <a:off x="2574025" y="2057400"/>
                  <a:ext cx="72166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a:rPr>
                          <m:t>𝑉</m:t>
                        </m:r>
                      </m:oMath>
                    </m:oMathPara>
                  </a14:m>
                  <a:endParaRPr lang="en-US" sz="4400" dirty="0">
                    <a:solidFill>
                      <a:srgbClr val="FF0000"/>
                    </a:solidFill>
                  </a:endParaRPr>
                </a:p>
              </p:txBody>
            </p:sp>
          </mc:Choice>
          <mc:Fallback xmlns="">
            <p:sp>
              <p:nvSpPr>
                <p:cNvPr id="6" name="TextBox 5">
                  <a:extLst>
                    <a:ext uri="{FF2B5EF4-FFF2-40B4-BE49-F238E27FC236}">
                      <a16:creationId xmlns:a16="http://schemas.microsoft.com/office/drawing/2014/main" id="{20AF5703-DFCA-4B85-AB68-E3845E40413B}"/>
                    </a:ext>
                  </a:extLst>
                </p:cNvPr>
                <p:cNvSpPr txBox="1">
                  <a:spLocks noRot="1" noChangeAspect="1" noMove="1" noResize="1" noEditPoints="1" noAdjustHandles="1" noChangeArrowheads="1" noChangeShapeType="1" noTextEdit="1"/>
                </p:cNvSpPr>
                <p:nvPr/>
              </p:nvSpPr>
              <p:spPr>
                <a:xfrm>
                  <a:off x="2574025" y="2057400"/>
                  <a:ext cx="721669" cy="769441"/>
                </a:xfrm>
                <a:prstGeom prst="rect">
                  <a:avLst/>
                </a:prstGeom>
                <a:blipFill>
                  <a:blip r:embed="rId4"/>
                  <a:stretch>
                    <a:fillRect/>
                  </a:stretch>
                </a:blipFill>
              </p:spPr>
              <p:txBody>
                <a:bodyPr/>
                <a:lstStyle/>
                <a:p>
                  <a:r>
                    <a:rPr lang="en-US">
                      <a:noFill/>
                    </a:rPr>
                    <a:t> </a:t>
                  </a:r>
                </a:p>
              </p:txBody>
            </p:sp>
          </mc:Fallback>
        </mc:AlternateContent>
        <p:sp>
          <p:nvSpPr>
            <p:cNvPr id="7" name="Line 11">
              <a:extLst>
                <a:ext uri="{FF2B5EF4-FFF2-40B4-BE49-F238E27FC236}">
                  <a16:creationId xmlns:a16="http://schemas.microsoft.com/office/drawing/2014/main" id="{C0D5B449-E1A7-40C0-B220-4B38B88F1078}"/>
                </a:ext>
              </a:extLst>
            </p:cNvPr>
            <p:cNvSpPr>
              <a:spLocks noChangeShapeType="1"/>
            </p:cNvSpPr>
            <p:nvPr/>
          </p:nvSpPr>
          <p:spPr bwMode="auto">
            <a:xfrm flipH="1">
              <a:off x="975360" y="3337560"/>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2">
              <a:extLst>
                <a:ext uri="{FF2B5EF4-FFF2-40B4-BE49-F238E27FC236}">
                  <a16:creationId xmlns:a16="http://schemas.microsoft.com/office/drawing/2014/main" id="{B2E5A5C2-334D-427D-9518-9837A421190C}"/>
                </a:ext>
              </a:extLst>
            </p:cNvPr>
            <p:cNvSpPr>
              <a:spLocks noChangeShapeType="1"/>
            </p:cNvSpPr>
            <p:nvPr/>
          </p:nvSpPr>
          <p:spPr bwMode="auto">
            <a:xfrm flipH="1">
              <a:off x="975360" y="3657600"/>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3">
              <a:extLst>
                <a:ext uri="{FF2B5EF4-FFF2-40B4-BE49-F238E27FC236}">
                  <a16:creationId xmlns:a16="http://schemas.microsoft.com/office/drawing/2014/main" id="{0CC1F00C-AB30-4F19-8260-DBD04A7EEF50}"/>
                </a:ext>
              </a:extLst>
            </p:cNvPr>
            <p:cNvSpPr>
              <a:spLocks noChangeShapeType="1"/>
            </p:cNvSpPr>
            <p:nvPr/>
          </p:nvSpPr>
          <p:spPr bwMode="auto">
            <a:xfrm flipH="1">
              <a:off x="975360" y="3977640"/>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a:extLst>
                <a:ext uri="{FF2B5EF4-FFF2-40B4-BE49-F238E27FC236}">
                  <a16:creationId xmlns:a16="http://schemas.microsoft.com/office/drawing/2014/main" id="{51BDEC5F-CD66-406B-B7E3-35BF09245A81}"/>
                </a:ext>
              </a:extLst>
            </p:cNvPr>
            <p:cNvSpPr>
              <a:spLocks noChangeShapeType="1"/>
            </p:cNvSpPr>
            <p:nvPr/>
          </p:nvSpPr>
          <p:spPr bwMode="auto">
            <a:xfrm flipH="1">
              <a:off x="975360" y="4343400"/>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Speech Bubble: Oval 12">
            <a:extLst>
              <a:ext uri="{FF2B5EF4-FFF2-40B4-BE49-F238E27FC236}">
                <a16:creationId xmlns:a16="http://schemas.microsoft.com/office/drawing/2014/main" id="{3F1E9E8F-A7D6-4D9C-9899-0492375B5DF0}"/>
              </a:ext>
            </a:extLst>
          </p:cNvPr>
          <p:cNvSpPr/>
          <p:nvPr/>
        </p:nvSpPr>
        <p:spPr>
          <a:xfrm>
            <a:off x="3962400" y="1676400"/>
            <a:ext cx="4137987" cy="1447800"/>
          </a:xfrm>
          <a:prstGeom prst="wedgeEllipseCallout">
            <a:avLst>
              <a:gd name="adj1" fmla="val -56813"/>
              <a:gd name="adj2" fmla="val 7028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transcript reveals </a:t>
            </a:r>
            <a:r>
              <a:rPr lang="en-US" sz="2400" b="1" dirty="0">
                <a:solidFill>
                  <a:srgbClr val="FFFF00"/>
                </a:solidFill>
              </a:rPr>
              <a:t>no information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33E3843-D589-447D-AFB4-9DB6F56C3D6D}"/>
                  </a:ext>
                </a:extLst>
              </p:cNvPr>
              <p:cNvSpPr txBox="1"/>
              <p:nvPr/>
            </p:nvSpPr>
            <p:spPr>
              <a:xfrm>
                <a:off x="1659001" y="1905000"/>
                <a:ext cx="116039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𝐿</m:t>
                      </m:r>
                    </m:oMath>
                  </m:oMathPara>
                </a14:m>
                <a:endParaRPr lang="en-US" sz="2000" dirty="0"/>
              </a:p>
            </p:txBody>
          </p:sp>
        </mc:Choice>
        <mc:Fallback xmlns="">
          <p:sp>
            <p:nvSpPr>
              <p:cNvPr id="14" name="TextBox 13">
                <a:extLst>
                  <a:ext uri="{FF2B5EF4-FFF2-40B4-BE49-F238E27FC236}">
                    <a16:creationId xmlns:a16="http://schemas.microsoft.com/office/drawing/2014/main" id="{233E3843-D589-447D-AFB4-9DB6F56C3D6D}"/>
                  </a:ext>
                </a:extLst>
              </p:cNvPr>
              <p:cNvSpPr txBox="1">
                <a:spLocks noRot="1" noChangeAspect="1" noMove="1" noResize="1" noEditPoints="1" noAdjustHandles="1" noChangeArrowheads="1" noChangeShapeType="1" noTextEdit="1"/>
              </p:cNvSpPr>
              <p:nvPr/>
            </p:nvSpPr>
            <p:spPr>
              <a:xfrm>
                <a:off x="1659001" y="1905000"/>
                <a:ext cx="1160399"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4AD07BC-1827-4A2E-B647-8926636AF476}"/>
                  </a:ext>
                </a:extLst>
              </p:cNvPr>
              <p:cNvSpPr txBox="1"/>
              <p:nvPr/>
            </p:nvSpPr>
            <p:spPr>
              <a:xfrm>
                <a:off x="381000" y="4953000"/>
                <a:ext cx="8610600" cy="1200329"/>
              </a:xfrm>
              <a:prstGeom prst="rect">
                <a:avLst/>
              </a:prstGeom>
              <a:noFill/>
            </p:spPr>
            <p:txBody>
              <a:bodyPr wrap="square" rtlCol="0">
                <a:spAutoFit/>
              </a:bodyPr>
              <a:lstStyle/>
              <a:p>
                <a:r>
                  <a:rPr lang="en-US" sz="2400" b="1" dirty="0"/>
                  <a:t>Formally:  </a:t>
                </a:r>
                <a:r>
                  <a:rPr lang="en-US" sz="2400" dirty="0"/>
                  <a:t>There exists a </a:t>
                </a:r>
                <a14:m>
                  <m:oMath xmlns:m="http://schemas.openxmlformats.org/officeDocument/2006/math">
                    <m:r>
                      <a:rPr lang="en-US" sz="2400" b="0" i="1" smtClean="0">
                        <a:latin typeface="Cambria Math" panose="02040503050406030204" pitchFamily="18" charset="0"/>
                      </a:rPr>
                      <m:t>𝑃𝑃𝑇</m:t>
                    </m:r>
                    <m:r>
                      <a:rPr lang="en-US" sz="2400" b="0" i="1" smtClean="0">
                        <a:latin typeface="Cambria Math" panose="02040503050406030204" pitchFamily="18" charset="0"/>
                      </a:rPr>
                      <m:t> </m:t>
                    </m:r>
                  </m:oMath>
                </a14:m>
                <a:r>
                  <a:rPr lang="en-US" sz="2400" dirty="0"/>
                  <a:t>algorithm </a:t>
                </a:r>
                <a14:m>
                  <m:oMath xmlns:m="http://schemas.openxmlformats.org/officeDocument/2006/math">
                    <m:r>
                      <a:rPr lang="en-US" sz="2400" b="0" i="1" smtClean="0">
                        <a:latin typeface="Cambria Math" panose="02040503050406030204" pitchFamily="18" charset="0"/>
                      </a:rPr>
                      <m:t>𝑆</m:t>
                    </m:r>
                  </m:oMath>
                </a14:m>
                <a:r>
                  <a:rPr lang="en-US" sz="2400" dirty="0"/>
                  <a:t> (called a simulator), such that for every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𝐿</m:t>
                    </m:r>
                    <m:r>
                      <a:rPr lang="en-US" sz="2400" b="0" i="1" smtClean="0">
                        <a:latin typeface="Cambria Math" panose="02040503050406030204" pitchFamily="18" charset="0"/>
                      </a:rPr>
                      <m:t>:</m:t>
                    </m:r>
                  </m:oMath>
                </a14:m>
                <a:r>
                  <a:rPr lang="en-US" sz="2400" dirty="0"/>
                  <a:t> </a:t>
                </a:r>
              </a:p>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𝑆</m:t>
                      </m:r>
                      <m:d>
                        <m:dPr>
                          <m:ctrlPr>
                            <a:rPr lang="en-US" sz="240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𝑥</m:t>
                          </m:r>
                        </m:e>
                      </m:d>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𝑃</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𝑉</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𝑥</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15" name="TextBox 14">
                <a:extLst>
                  <a:ext uri="{FF2B5EF4-FFF2-40B4-BE49-F238E27FC236}">
                    <a16:creationId xmlns:a16="http://schemas.microsoft.com/office/drawing/2014/main" id="{94AD07BC-1827-4A2E-B647-8926636AF476}"/>
                  </a:ext>
                </a:extLst>
              </p:cNvPr>
              <p:cNvSpPr txBox="1">
                <a:spLocks noRot="1" noChangeAspect="1" noMove="1" noResize="1" noEditPoints="1" noAdjustHandles="1" noChangeArrowheads="1" noChangeShapeType="1" noTextEdit="1"/>
              </p:cNvSpPr>
              <p:nvPr/>
            </p:nvSpPr>
            <p:spPr>
              <a:xfrm>
                <a:off x="381000" y="4953000"/>
                <a:ext cx="8610600" cy="1200329"/>
              </a:xfrm>
              <a:prstGeom prst="rect">
                <a:avLst/>
              </a:prstGeom>
              <a:blipFill>
                <a:blip r:embed="rId6"/>
                <a:stretch>
                  <a:fillRect l="-1133" t="-4082" r="-283" b="-6122"/>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9D556FAE-CA7B-4C1E-AD85-EBF2A7A9F4B5}"/>
              </a:ext>
            </a:extLst>
          </p:cNvPr>
          <p:cNvCxnSpPr/>
          <p:nvPr/>
        </p:nvCxnSpPr>
        <p:spPr>
          <a:xfrm flipH="1" flipV="1">
            <a:off x="5551007" y="6172200"/>
            <a:ext cx="544993" cy="228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726C59-6FCE-43BB-BC8C-3DFE32DF7DB4}"/>
              </a:ext>
            </a:extLst>
          </p:cNvPr>
          <p:cNvSpPr txBox="1"/>
          <p:nvPr/>
        </p:nvSpPr>
        <p:spPr>
          <a:xfrm>
            <a:off x="6172200" y="6153329"/>
            <a:ext cx="1447800" cy="646331"/>
          </a:xfrm>
          <a:prstGeom prst="rect">
            <a:avLst/>
          </a:prstGeom>
          <a:noFill/>
        </p:spPr>
        <p:txBody>
          <a:bodyPr wrap="square" rtlCol="0">
            <a:spAutoFit/>
          </a:bodyPr>
          <a:lstStyle/>
          <a:p>
            <a:r>
              <a:rPr lang="en-US" dirty="0"/>
              <a:t>Denotes the transcript</a:t>
            </a:r>
          </a:p>
        </p:txBody>
      </p:sp>
    </p:spTree>
    <p:extLst>
      <p:ext uri="{BB962C8B-B14F-4D97-AF65-F5344CB8AC3E}">
        <p14:creationId xmlns:p14="http://schemas.microsoft.com/office/powerpoint/2010/main" val="327026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B6A2-1169-4119-83F3-53A3A42C31E3}"/>
              </a:ext>
            </a:extLst>
          </p:cNvPr>
          <p:cNvSpPr>
            <a:spLocks noGrp="1"/>
          </p:cNvSpPr>
          <p:nvPr>
            <p:ph type="title"/>
          </p:nvPr>
        </p:nvSpPr>
        <p:spPr/>
        <p:txBody>
          <a:bodyPr>
            <a:normAutofit/>
          </a:bodyPr>
          <a:lstStyle/>
          <a:p>
            <a:r>
              <a:rPr lang="en-US" dirty="0"/>
              <a:t>ZK Proofs for NP</a:t>
            </a:r>
          </a:p>
        </p:txBody>
      </p:sp>
      <p:sp>
        <p:nvSpPr>
          <p:cNvPr id="7" name="Line 11">
            <a:extLst>
              <a:ext uri="{FF2B5EF4-FFF2-40B4-BE49-F238E27FC236}">
                <a16:creationId xmlns:a16="http://schemas.microsoft.com/office/drawing/2014/main" id="{62978B51-DF35-499D-8BD5-B284510970A2}"/>
              </a:ext>
            </a:extLst>
          </p:cNvPr>
          <p:cNvSpPr>
            <a:spLocks noChangeShapeType="1"/>
          </p:cNvSpPr>
          <p:nvPr/>
        </p:nvSpPr>
        <p:spPr bwMode="auto">
          <a:xfrm flipH="1">
            <a:off x="3406280" y="5026150"/>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a:extLst>
              <a:ext uri="{FF2B5EF4-FFF2-40B4-BE49-F238E27FC236}">
                <a16:creationId xmlns:a16="http://schemas.microsoft.com/office/drawing/2014/main" id="{91D95F61-68FA-4657-BC1A-67CDC664BE5C}"/>
              </a:ext>
            </a:extLst>
          </p:cNvPr>
          <p:cNvSpPr>
            <a:spLocks noChangeShapeType="1"/>
          </p:cNvSpPr>
          <p:nvPr/>
        </p:nvSpPr>
        <p:spPr bwMode="auto">
          <a:xfrm flipH="1">
            <a:off x="3286294" y="5820460"/>
            <a:ext cx="2101186"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ADAEB64-E6AE-4224-8A6D-71F8C568AFCF}"/>
                  </a:ext>
                </a:extLst>
              </p:cNvPr>
              <p:cNvSpPr txBox="1"/>
              <p:nvPr/>
            </p:nvSpPr>
            <p:spPr>
              <a:xfrm>
                <a:off x="3377795" y="2373868"/>
                <a:ext cx="1676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𝐺</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𝐸</m:t>
                          </m:r>
                        </m:e>
                      </m:d>
                    </m:oMath>
                  </m:oMathPara>
                </a14:m>
                <a:endParaRPr lang="en-US" sz="2000" dirty="0"/>
              </a:p>
            </p:txBody>
          </p:sp>
        </mc:Choice>
        <mc:Fallback xmlns="">
          <p:sp>
            <p:nvSpPr>
              <p:cNvPr id="13" name="TextBox 12">
                <a:extLst>
                  <a:ext uri="{FF2B5EF4-FFF2-40B4-BE49-F238E27FC236}">
                    <a16:creationId xmlns:a16="http://schemas.microsoft.com/office/drawing/2014/main" id="{BADAEB64-E6AE-4224-8A6D-71F8C568AFCF}"/>
                  </a:ext>
                </a:extLst>
              </p:cNvPr>
              <p:cNvSpPr txBox="1">
                <a:spLocks noRot="1" noChangeAspect="1" noMove="1" noResize="1" noEditPoints="1" noAdjustHandles="1" noChangeArrowheads="1" noChangeShapeType="1" noTextEdit="1"/>
              </p:cNvSpPr>
              <p:nvPr/>
            </p:nvSpPr>
            <p:spPr>
              <a:xfrm>
                <a:off x="3377795" y="2373868"/>
                <a:ext cx="1676400"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821AF54-34F1-4D1C-9EF6-6F0CFE486539}"/>
                  </a:ext>
                </a:extLst>
              </p:cNvPr>
              <p:cNvSpPr txBox="1"/>
              <p:nvPr/>
            </p:nvSpPr>
            <p:spPr>
              <a:xfrm>
                <a:off x="381000" y="1581090"/>
                <a:ext cx="8153400" cy="400110"/>
              </a:xfrm>
              <a:prstGeom prst="rect">
                <a:avLst/>
              </a:prstGeom>
              <a:noFill/>
            </p:spPr>
            <p:txBody>
              <a:bodyPr wrap="square" rtlCol="0">
                <a:spAutoFit/>
              </a:bodyPr>
              <a:lstStyle/>
              <a:p>
                <a:r>
                  <a:rPr lang="en-US" sz="2000" dirty="0"/>
                  <a:t>For the </a:t>
                </a:r>
                <a14:m>
                  <m:oMath xmlns:m="http://schemas.openxmlformats.org/officeDocument/2006/math">
                    <m:r>
                      <a:rPr lang="en-US" sz="2000" b="0" i="1" smtClean="0">
                        <a:latin typeface="Cambria Math" panose="02040503050406030204" pitchFamily="18" charset="0"/>
                      </a:rPr>
                      <m:t>𝑁𝑃</m:t>
                    </m:r>
                  </m:oMath>
                </a14:m>
                <a:r>
                  <a:rPr lang="en-US" sz="2000" dirty="0"/>
                  <a:t>-complete language of all 3-colorable graphs</a:t>
                </a:r>
              </a:p>
            </p:txBody>
          </p:sp>
        </mc:Choice>
        <mc:Fallback xmlns="">
          <p:sp>
            <p:nvSpPr>
              <p:cNvPr id="14" name="TextBox 13">
                <a:extLst>
                  <a:ext uri="{FF2B5EF4-FFF2-40B4-BE49-F238E27FC236}">
                    <a16:creationId xmlns:a16="http://schemas.microsoft.com/office/drawing/2014/main" id="{2821AF54-34F1-4D1C-9EF6-6F0CFE486539}"/>
                  </a:ext>
                </a:extLst>
              </p:cNvPr>
              <p:cNvSpPr txBox="1">
                <a:spLocks noRot="1" noChangeAspect="1" noMove="1" noResize="1" noEditPoints="1" noAdjustHandles="1" noChangeArrowheads="1" noChangeShapeType="1" noTextEdit="1"/>
              </p:cNvSpPr>
              <p:nvPr/>
            </p:nvSpPr>
            <p:spPr>
              <a:xfrm>
                <a:off x="381000" y="1581090"/>
                <a:ext cx="8153400" cy="400110"/>
              </a:xfrm>
              <a:prstGeom prst="rect">
                <a:avLst/>
              </a:prstGeom>
              <a:blipFill>
                <a:blip r:embed="rId4"/>
                <a:stretch>
                  <a:fillRect l="-823" t="-7576" b="-25758"/>
                </a:stretch>
              </a:blipFill>
            </p:spPr>
            <p:txBody>
              <a:bodyPr/>
              <a:lstStyle/>
              <a:p>
                <a:r>
                  <a:rPr lang="en-US">
                    <a:noFill/>
                  </a:rPr>
                  <a:t> </a:t>
                </a:r>
              </a:p>
            </p:txBody>
          </p:sp>
        </mc:Fallback>
      </mc:AlternateContent>
      <p:sp>
        <p:nvSpPr>
          <p:cNvPr id="51" name="Oval 50">
            <a:extLst>
              <a:ext uri="{FF2B5EF4-FFF2-40B4-BE49-F238E27FC236}">
                <a16:creationId xmlns:a16="http://schemas.microsoft.com/office/drawing/2014/main" id="{672F776A-9A7F-4E3F-BE6C-F5FB5CCD0165}"/>
              </a:ext>
            </a:extLst>
          </p:cNvPr>
          <p:cNvSpPr/>
          <p:nvPr/>
        </p:nvSpPr>
        <p:spPr>
          <a:xfrm>
            <a:off x="4086006" y="41440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3D9D539-8CE3-468E-AA6F-7FAE88AF63A4}"/>
              </a:ext>
            </a:extLst>
          </p:cNvPr>
          <p:cNvSpPr/>
          <p:nvPr/>
        </p:nvSpPr>
        <p:spPr>
          <a:xfrm>
            <a:off x="4238406" y="41440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9CD3BFD-0279-44E0-AD81-95AE2C4BB9D3}"/>
                  </a:ext>
                </a:extLst>
              </p:cNvPr>
              <p:cNvSpPr txBox="1"/>
              <p:nvPr/>
            </p:nvSpPr>
            <p:spPr>
              <a:xfrm>
                <a:off x="3478777" y="4601260"/>
                <a:ext cx="15240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m:t>
                      </m:r>
                      <m:r>
                        <a:rPr lang="en-US" sz="2400" b="0" i="1" smtClean="0">
                          <a:latin typeface="Cambria Math" panose="02040503050406030204" pitchFamily="18" charset="0"/>
                        </a:rPr>
                        <m:t>𝐸</m:t>
                      </m:r>
                    </m:oMath>
                  </m:oMathPara>
                </a14:m>
                <a:endParaRPr lang="en-US" sz="2400" dirty="0"/>
              </a:p>
            </p:txBody>
          </p:sp>
        </mc:Choice>
        <mc:Fallback xmlns="">
          <p:sp>
            <p:nvSpPr>
              <p:cNvPr id="55" name="TextBox 54">
                <a:extLst>
                  <a:ext uri="{FF2B5EF4-FFF2-40B4-BE49-F238E27FC236}">
                    <a16:creationId xmlns:a16="http://schemas.microsoft.com/office/drawing/2014/main" id="{D9CD3BFD-0279-44E0-AD81-95AE2C4BB9D3}"/>
                  </a:ext>
                </a:extLst>
              </p:cNvPr>
              <p:cNvSpPr txBox="1">
                <a:spLocks noRot="1" noChangeAspect="1" noMove="1" noResize="1" noEditPoints="1" noAdjustHandles="1" noChangeArrowheads="1" noChangeShapeType="1" noTextEdit="1"/>
              </p:cNvSpPr>
              <p:nvPr/>
            </p:nvSpPr>
            <p:spPr>
              <a:xfrm>
                <a:off x="3478777" y="4601260"/>
                <a:ext cx="1524000" cy="461665"/>
              </a:xfrm>
              <a:prstGeom prst="rect">
                <a:avLst/>
              </a:prstGeom>
              <a:blipFill>
                <a:blip r:embed="rId5"/>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54FA1C6-A6C7-426B-82FC-A4B5396BFDF5}"/>
                  </a:ext>
                </a:extLst>
              </p:cNvPr>
              <p:cNvSpPr txBox="1"/>
              <p:nvPr/>
            </p:nvSpPr>
            <p:spPr>
              <a:xfrm>
                <a:off x="3297770" y="5405735"/>
                <a:ext cx="2397543" cy="461665"/>
              </a:xfrm>
              <a:prstGeom prst="rect">
                <a:avLst/>
              </a:prstGeom>
              <a:noFill/>
            </p:spPr>
            <p:txBody>
              <a:bodyPr wrap="square" rtlCol="0">
                <a:spAutoFit/>
              </a:bodyPr>
              <a:lstStyle/>
              <a:p>
                <a:r>
                  <a:rPr lang="en-US" sz="2400" dirty="0"/>
                  <a:t>Open safes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oMath>
                </a14:m>
                <a:endParaRPr lang="en-US" sz="2400" dirty="0"/>
              </a:p>
            </p:txBody>
          </p:sp>
        </mc:Choice>
        <mc:Fallback xmlns="">
          <p:sp>
            <p:nvSpPr>
              <p:cNvPr id="56" name="TextBox 55">
                <a:extLst>
                  <a:ext uri="{FF2B5EF4-FFF2-40B4-BE49-F238E27FC236}">
                    <a16:creationId xmlns:a16="http://schemas.microsoft.com/office/drawing/2014/main" id="{E54FA1C6-A6C7-426B-82FC-A4B5396BFDF5}"/>
                  </a:ext>
                </a:extLst>
              </p:cNvPr>
              <p:cNvSpPr txBox="1">
                <a:spLocks noRot="1" noChangeAspect="1" noMove="1" noResize="1" noEditPoints="1" noAdjustHandles="1" noChangeArrowheads="1" noChangeShapeType="1" noTextEdit="1"/>
              </p:cNvSpPr>
              <p:nvPr/>
            </p:nvSpPr>
            <p:spPr>
              <a:xfrm>
                <a:off x="3297770" y="5405735"/>
                <a:ext cx="2397543" cy="461665"/>
              </a:xfrm>
              <a:prstGeom prst="rect">
                <a:avLst/>
              </a:prstGeom>
              <a:blipFill>
                <a:blip r:embed="rId6"/>
                <a:stretch>
                  <a:fillRect l="-4071" t="-10526" b="-28947"/>
                </a:stretch>
              </a:blipFill>
            </p:spPr>
            <p:txBody>
              <a:bodyPr/>
              <a:lstStyle/>
              <a:p>
                <a:r>
                  <a:rPr lang="en-US">
                    <a:noFill/>
                  </a:rPr>
                  <a:t> </a:t>
                </a:r>
              </a:p>
            </p:txBody>
          </p:sp>
        </mc:Fallback>
      </mc:AlternateContent>
      <p:grpSp>
        <p:nvGrpSpPr>
          <p:cNvPr id="59" name="Group 58">
            <a:extLst>
              <a:ext uri="{FF2B5EF4-FFF2-40B4-BE49-F238E27FC236}">
                <a16:creationId xmlns:a16="http://schemas.microsoft.com/office/drawing/2014/main" id="{B5E6A1CA-8640-43B2-A0B9-D0105BA86251}"/>
              </a:ext>
            </a:extLst>
          </p:cNvPr>
          <p:cNvGrpSpPr/>
          <p:nvPr/>
        </p:nvGrpSpPr>
        <p:grpSpPr>
          <a:xfrm>
            <a:off x="2872880" y="3245610"/>
            <a:ext cx="1112420" cy="1112420"/>
            <a:chOff x="3200400" y="5745580"/>
            <a:chExt cx="1112420" cy="1112420"/>
          </a:xfrm>
        </p:grpSpPr>
        <p:pic>
          <p:nvPicPr>
            <p:cNvPr id="1028" name="Picture 4" descr="Image result for safe images">
              <a:extLst>
                <a:ext uri="{FF2B5EF4-FFF2-40B4-BE49-F238E27FC236}">
                  <a16:creationId xmlns:a16="http://schemas.microsoft.com/office/drawing/2014/main" id="{6B327592-701C-4FB7-AF86-DA6CE78EF9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745580"/>
              <a:ext cx="1112420" cy="11124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B3069CE3-5DFE-4627-8CA8-15C3B56BC25C}"/>
                    </a:ext>
                  </a:extLst>
                </p:cNvPr>
                <p:cNvSpPr txBox="1"/>
                <p:nvPr/>
              </p:nvSpPr>
              <p:spPr>
                <a:xfrm>
                  <a:off x="3657600" y="6013649"/>
                  <a:ext cx="404876" cy="646331"/>
                </a:xfrm>
                <a:prstGeom prst="rect">
                  <a:avLst/>
                </a:prstGeom>
                <a:noFill/>
              </p:spPr>
              <p:txBody>
                <a:bodyPr wrap="square" rtlCol="0">
                  <a:spAutoFit/>
                </a:bodyPr>
                <a:lstStyle/>
                <a:p>
                  <a:r>
                    <a:rPr lang="en-US" dirty="0"/>
                    <a:t> </a:t>
                  </a:r>
                  <a14:m>
                    <m:oMath xmlns:m="http://schemas.openxmlformats.org/officeDocument/2006/math">
                      <m:sSub>
                        <m:sSubPr>
                          <m:ctrlPr>
                            <a:rPr lang="en-US" b="1" i="1" smtClean="0">
                              <a:solidFill>
                                <a:srgbClr val="FFFF00"/>
                              </a:solidFill>
                              <a:latin typeface="Cambria Math" panose="02040503050406030204" pitchFamily="18" charset="0"/>
                            </a:rPr>
                          </m:ctrlPr>
                        </m:sSubPr>
                        <m:e>
                          <m:r>
                            <a:rPr lang="en-US" b="1" i="1" smtClean="0">
                              <a:solidFill>
                                <a:srgbClr val="FFFF00"/>
                              </a:solidFill>
                              <a:latin typeface="Cambria Math" panose="02040503050406030204" pitchFamily="18" charset="0"/>
                            </a:rPr>
                            <m:t>𝑪</m:t>
                          </m:r>
                        </m:e>
                        <m:sub>
                          <m:r>
                            <a:rPr lang="en-US" b="1" i="1" smtClean="0">
                              <a:solidFill>
                                <a:srgbClr val="FFFF00"/>
                              </a:solidFill>
                              <a:latin typeface="Cambria Math" panose="02040503050406030204" pitchFamily="18" charset="0"/>
                            </a:rPr>
                            <m:t>𝟏</m:t>
                          </m:r>
                        </m:sub>
                      </m:sSub>
                    </m:oMath>
                  </a14:m>
                  <a:endParaRPr lang="en-US" b="1" dirty="0"/>
                </a:p>
              </p:txBody>
            </p:sp>
          </mc:Choice>
          <mc:Fallback xmlns="">
            <p:sp>
              <p:nvSpPr>
                <p:cNvPr id="57" name="TextBox 56">
                  <a:extLst>
                    <a:ext uri="{FF2B5EF4-FFF2-40B4-BE49-F238E27FC236}">
                      <a16:creationId xmlns:a16="http://schemas.microsoft.com/office/drawing/2014/main" id="{B3069CE3-5DFE-4627-8CA8-15C3B56BC25C}"/>
                    </a:ext>
                  </a:extLst>
                </p:cNvPr>
                <p:cNvSpPr txBox="1">
                  <a:spLocks noRot="1" noChangeAspect="1" noMove="1" noResize="1" noEditPoints="1" noAdjustHandles="1" noChangeArrowheads="1" noChangeShapeType="1" noTextEdit="1"/>
                </p:cNvSpPr>
                <p:nvPr/>
              </p:nvSpPr>
              <p:spPr>
                <a:xfrm>
                  <a:off x="3657600" y="6013649"/>
                  <a:ext cx="404876" cy="646331"/>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E672880-8E21-4A51-BCB9-F4164EEFD35E}"/>
                  </a:ext>
                </a:extLst>
              </p:cNvPr>
              <p:cNvSpPr txBox="1"/>
              <p:nvPr/>
            </p:nvSpPr>
            <p:spPr>
              <a:xfrm>
                <a:off x="2209800" y="2743200"/>
                <a:ext cx="992295"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dirty="0" smtClean="0">
                          <a:solidFill>
                            <a:srgbClr val="FF0000"/>
                          </a:solidFill>
                          <a:latin typeface="Cambria Math"/>
                        </a:rPr>
                        <m:t>𝑃</m:t>
                      </m:r>
                    </m:oMath>
                  </m:oMathPara>
                </a14:m>
                <a:endParaRPr lang="en-US" sz="4400" dirty="0">
                  <a:solidFill>
                    <a:srgbClr val="FF0000"/>
                  </a:solidFill>
                </a:endParaRPr>
              </a:p>
            </p:txBody>
          </p:sp>
        </mc:Choice>
        <mc:Fallback xmlns="">
          <p:sp>
            <p:nvSpPr>
              <p:cNvPr id="5" name="TextBox 4">
                <a:extLst>
                  <a:ext uri="{FF2B5EF4-FFF2-40B4-BE49-F238E27FC236}">
                    <a16:creationId xmlns:a16="http://schemas.microsoft.com/office/drawing/2014/main" id="{9E672880-8E21-4A51-BCB9-F4164EEFD35E}"/>
                  </a:ext>
                </a:extLst>
              </p:cNvPr>
              <p:cNvSpPr txBox="1">
                <a:spLocks noRot="1" noChangeAspect="1" noMove="1" noResize="1" noEditPoints="1" noAdjustHandles="1" noChangeArrowheads="1" noChangeShapeType="1" noTextEdit="1"/>
              </p:cNvSpPr>
              <p:nvPr/>
            </p:nvSpPr>
            <p:spPr>
              <a:xfrm>
                <a:off x="2209800" y="2743200"/>
                <a:ext cx="992295" cy="769441"/>
              </a:xfrm>
              <a:prstGeom prst="rect">
                <a:avLst/>
              </a:prstGeom>
              <a:blipFill>
                <a:blip r:embed="rId9"/>
                <a:stretch>
                  <a:fillRect/>
                </a:stretch>
              </a:blipFill>
            </p:spPr>
            <p:txBody>
              <a:bodyPr/>
              <a:lstStyle/>
              <a:p>
                <a:r>
                  <a:rPr lang="en-US">
                    <a:noFill/>
                  </a:rPr>
                  <a:t> </a:t>
                </a:r>
              </a:p>
            </p:txBody>
          </p:sp>
        </mc:Fallback>
      </mc:AlternateContent>
      <p:sp>
        <p:nvSpPr>
          <p:cNvPr id="50" name="Oval 49">
            <a:extLst>
              <a:ext uri="{FF2B5EF4-FFF2-40B4-BE49-F238E27FC236}">
                <a16:creationId xmlns:a16="http://schemas.microsoft.com/office/drawing/2014/main" id="{BCA478D3-1F00-483B-B49B-033AAA362AA1}"/>
              </a:ext>
            </a:extLst>
          </p:cNvPr>
          <p:cNvSpPr/>
          <p:nvPr/>
        </p:nvSpPr>
        <p:spPr>
          <a:xfrm>
            <a:off x="3933606" y="41440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5431D006-B453-4ED8-82CE-92FE343CE817}"/>
              </a:ext>
            </a:extLst>
          </p:cNvPr>
          <p:cNvGrpSpPr/>
          <p:nvPr/>
        </p:nvGrpSpPr>
        <p:grpSpPr>
          <a:xfrm>
            <a:off x="4396880" y="3229660"/>
            <a:ext cx="1112420" cy="1112420"/>
            <a:chOff x="3200400" y="5745580"/>
            <a:chExt cx="1112420" cy="1112420"/>
          </a:xfrm>
        </p:grpSpPr>
        <p:pic>
          <p:nvPicPr>
            <p:cNvPr id="64" name="Picture 4" descr="Image result for safe images">
              <a:extLst>
                <a:ext uri="{FF2B5EF4-FFF2-40B4-BE49-F238E27FC236}">
                  <a16:creationId xmlns:a16="http://schemas.microsoft.com/office/drawing/2014/main" id="{F64A4891-E1B0-456D-A197-0A8C748922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745580"/>
              <a:ext cx="1112420" cy="11124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F3CB135-7481-4F53-ABA8-DC29603F2744}"/>
                    </a:ext>
                  </a:extLst>
                </p:cNvPr>
                <p:cNvSpPr txBox="1"/>
                <p:nvPr/>
              </p:nvSpPr>
              <p:spPr>
                <a:xfrm>
                  <a:off x="3657600" y="6013649"/>
                  <a:ext cx="404876" cy="646331"/>
                </a:xfrm>
                <a:prstGeom prst="rect">
                  <a:avLst/>
                </a:prstGeom>
                <a:noFill/>
              </p:spPr>
              <p:txBody>
                <a:bodyPr wrap="square" rtlCol="0">
                  <a:spAutoFit/>
                </a:bodyPr>
                <a:lstStyle/>
                <a:p>
                  <a:r>
                    <a:rPr lang="en-US" dirty="0"/>
                    <a:t> </a:t>
                  </a:r>
                  <a14:m>
                    <m:oMath xmlns:m="http://schemas.openxmlformats.org/officeDocument/2006/math">
                      <m:sSub>
                        <m:sSubPr>
                          <m:ctrlPr>
                            <a:rPr lang="en-US" b="1" i="1" smtClean="0">
                              <a:solidFill>
                                <a:srgbClr val="FFFF00"/>
                              </a:solidFill>
                              <a:latin typeface="Cambria Math" panose="02040503050406030204" pitchFamily="18" charset="0"/>
                            </a:rPr>
                          </m:ctrlPr>
                        </m:sSubPr>
                        <m:e>
                          <m:r>
                            <a:rPr lang="en-US" b="1" i="1" smtClean="0">
                              <a:solidFill>
                                <a:srgbClr val="FFFF00"/>
                              </a:solidFill>
                              <a:latin typeface="Cambria Math" panose="02040503050406030204" pitchFamily="18" charset="0"/>
                            </a:rPr>
                            <m:t>𝑪</m:t>
                          </m:r>
                        </m:e>
                        <m:sub>
                          <m:r>
                            <a:rPr lang="en-US" b="1" i="1" smtClean="0">
                              <a:solidFill>
                                <a:srgbClr val="FFFF00"/>
                              </a:solidFill>
                              <a:latin typeface="Cambria Math" panose="02040503050406030204" pitchFamily="18" charset="0"/>
                            </a:rPr>
                            <m:t>𝒏</m:t>
                          </m:r>
                        </m:sub>
                      </m:sSub>
                    </m:oMath>
                  </a14:m>
                  <a:endParaRPr lang="en-US" b="1" dirty="0"/>
                </a:p>
              </p:txBody>
            </p:sp>
          </mc:Choice>
          <mc:Fallback xmlns="">
            <p:sp>
              <p:nvSpPr>
                <p:cNvPr id="65" name="TextBox 64">
                  <a:extLst>
                    <a:ext uri="{FF2B5EF4-FFF2-40B4-BE49-F238E27FC236}">
                      <a16:creationId xmlns:a16="http://schemas.microsoft.com/office/drawing/2014/main" id="{4F3CB135-7481-4F53-ABA8-DC29603F2744}"/>
                    </a:ext>
                  </a:extLst>
                </p:cNvPr>
                <p:cNvSpPr txBox="1">
                  <a:spLocks noRot="1" noChangeAspect="1" noMove="1" noResize="1" noEditPoints="1" noAdjustHandles="1" noChangeArrowheads="1" noChangeShapeType="1" noTextEdit="1"/>
                </p:cNvSpPr>
                <p:nvPr/>
              </p:nvSpPr>
              <p:spPr>
                <a:xfrm>
                  <a:off x="3657600" y="6013649"/>
                  <a:ext cx="404876" cy="64633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D7E402-BD68-4FCD-8BB5-3781CD30DDF1}"/>
                  </a:ext>
                </a:extLst>
              </p:cNvPr>
              <p:cNvSpPr txBox="1"/>
              <p:nvPr/>
            </p:nvSpPr>
            <p:spPr>
              <a:xfrm>
                <a:off x="5389508" y="2743200"/>
                <a:ext cx="72166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a:rPr>
                        <m:t>𝑉</m:t>
                      </m:r>
                    </m:oMath>
                  </m:oMathPara>
                </a14:m>
                <a:endParaRPr lang="en-US" sz="4400" dirty="0">
                  <a:solidFill>
                    <a:srgbClr val="FF0000"/>
                  </a:solidFill>
                </a:endParaRPr>
              </a:p>
            </p:txBody>
          </p:sp>
        </mc:Choice>
        <mc:Fallback xmlns="">
          <p:sp>
            <p:nvSpPr>
              <p:cNvPr id="6" name="TextBox 5">
                <a:extLst>
                  <a:ext uri="{FF2B5EF4-FFF2-40B4-BE49-F238E27FC236}">
                    <a16:creationId xmlns:a16="http://schemas.microsoft.com/office/drawing/2014/main" id="{C6D7E402-BD68-4FCD-8BB5-3781CD30DDF1}"/>
                  </a:ext>
                </a:extLst>
              </p:cNvPr>
              <p:cNvSpPr txBox="1">
                <a:spLocks noRot="1" noChangeAspect="1" noMove="1" noResize="1" noEditPoints="1" noAdjustHandles="1" noChangeArrowheads="1" noChangeShapeType="1" noTextEdit="1"/>
              </p:cNvSpPr>
              <p:nvPr/>
            </p:nvSpPr>
            <p:spPr>
              <a:xfrm>
                <a:off x="5389508" y="2743200"/>
                <a:ext cx="721669" cy="769441"/>
              </a:xfrm>
              <a:prstGeom prst="rect">
                <a:avLst/>
              </a:prstGeom>
              <a:blipFill>
                <a:blip r:embed="rId11"/>
                <a:stretch>
                  <a:fillRect/>
                </a:stretch>
              </a:blipFill>
            </p:spPr>
            <p:txBody>
              <a:bodyPr/>
              <a:lstStyle/>
              <a:p>
                <a:r>
                  <a:rPr lang="en-US">
                    <a:noFill/>
                  </a:rPr>
                  <a:t> </a:t>
                </a:r>
              </a:p>
            </p:txBody>
          </p:sp>
        </mc:Fallback>
      </mc:AlternateContent>
      <p:sp>
        <p:nvSpPr>
          <p:cNvPr id="4" name="Line 12">
            <a:extLst>
              <a:ext uri="{FF2B5EF4-FFF2-40B4-BE49-F238E27FC236}">
                <a16:creationId xmlns:a16="http://schemas.microsoft.com/office/drawing/2014/main" id="{B9F4E54F-1A09-4F5F-8C55-8E4C034E7CED}"/>
              </a:ext>
            </a:extLst>
          </p:cNvPr>
          <p:cNvSpPr>
            <a:spLocks noChangeShapeType="1"/>
          </p:cNvSpPr>
          <p:nvPr/>
        </p:nvSpPr>
        <p:spPr bwMode="auto">
          <a:xfrm flipH="1">
            <a:off x="2819400" y="4323892"/>
            <a:ext cx="2796680"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F72DD1B-5E0B-4ECF-A1BD-E3C56EC4DA1B}"/>
                  </a:ext>
                </a:extLst>
              </p:cNvPr>
              <p:cNvSpPr txBox="1"/>
              <p:nvPr/>
            </p:nvSpPr>
            <p:spPr>
              <a:xfrm>
                <a:off x="381000" y="3648670"/>
                <a:ext cx="2059095" cy="1200329"/>
              </a:xfrm>
              <a:prstGeom prst="rect">
                <a:avLst/>
              </a:prstGeom>
              <a:noFill/>
            </p:spPr>
            <p:txBody>
              <a:bodyPr wrap="square" rtlCol="0">
                <a:spAutoFit/>
              </a:bodyPr>
              <a:lstStyle/>
              <a:p>
                <a:pPr algn="ctr"/>
                <a:r>
                  <a:rPr lang="en-US" dirty="0"/>
                  <a:t>Randomly permute the coloring, to obtain valid coloring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p:txBody>
          </p:sp>
        </mc:Choice>
        <mc:Fallback xmlns="">
          <p:sp>
            <p:nvSpPr>
              <p:cNvPr id="62" name="TextBox 61">
                <a:extLst>
                  <a:ext uri="{FF2B5EF4-FFF2-40B4-BE49-F238E27FC236}">
                    <a16:creationId xmlns:a16="http://schemas.microsoft.com/office/drawing/2014/main" id="{3F72DD1B-5E0B-4ECF-A1BD-E3C56EC4DA1B}"/>
                  </a:ext>
                </a:extLst>
              </p:cNvPr>
              <p:cNvSpPr txBox="1">
                <a:spLocks noRot="1" noChangeAspect="1" noMove="1" noResize="1" noEditPoints="1" noAdjustHandles="1" noChangeArrowheads="1" noChangeShapeType="1" noTextEdit="1"/>
              </p:cNvSpPr>
              <p:nvPr/>
            </p:nvSpPr>
            <p:spPr>
              <a:xfrm>
                <a:off x="381000" y="3648670"/>
                <a:ext cx="2059095" cy="1200329"/>
              </a:xfrm>
              <a:prstGeom prst="rect">
                <a:avLst/>
              </a:prstGeom>
              <a:blipFill>
                <a:blip r:embed="rId12"/>
                <a:stretch>
                  <a:fillRect l="-890" t="-3061" r="-2671" b="-7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0AAE80C-3103-4B4C-833C-6FD49A18A7FF}"/>
                  </a:ext>
                </a:extLst>
              </p:cNvPr>
              <p:cNvSpPr txBox="1"/>
              <p:nvPr/>
            </p:nvSpPr>
            <p:spPr>
              <a:xfrm>
                <a:off x="5768480" y="4343400"/>
                <a:ext cx="1699120" cy="923330"/>
              </a:xfrm>
              <a:prstGeom prst="rect">
                <a:avLst/>
              </a:prstGeom>
              <a:noFill/>
            </p:spPr>
            <p:txBody>
              <a:bodyPr wrap="square" rtlCol="0">
                <a:spAutoFit/>
              </a:bodyPr>
              <a:lstStyle/>
              <a:p>
                <a:r>
                  <a:rPr lang="en-US" dirty="0"/>
                  <a:t>Choose a random edge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𝐸</m:t>
                    </m:r>
                  </m:oMath>
                </a14:m>
                <a:endParaRPr lang="en-US" dirty="0"/>
              </a:p>
            </p:txBody>
          </p:sp>
        </mc:Choice>
        <mc:Fallback xmlns="">
          <p:sp>
            <p:nvSpPr>
              <p:cNvPr id="66" name="TextBox 65">
                <a:extLst>
                  <a:ext uri="{FF2B5EF4-FFF2-40B4-BE49-F238E27FC236}">
                    <a16:creationId xmlns:a16="http://schemas.microsoft.com/office/drawing/2014/main" id="{30AAE80C-3103-4B4C-833C-6FD49A18A7FF}"/>
                  </a:ext>
                </a:extLst>
              </p:cNvPr>
              <p:cNvSpPr txBox="1">
                <a:spLocks noRot="1" noChangeAspect="1" noMove="1" noResize="1" noEditPoints="1" noAdjustHandles="1" noChangeArrowheads="1" noChangeShapeType="1" noTextEdit="1"/>
              </p:cNvSpPr>
              <p:nvPr/>
            </p:nvSpPr>
            <p:spPr>
              <a:xfrm>
                <a:off x="5768480" y="4343400"/>
                <a:ext cx="1699120" cy="923330"/>
              </a:xfrm>
              <a:prstGeom prst="rect">
                <a:avLst/>
              </a:prstGeom>
              <a:blipFill>
                <a:blip r:embed="rId13"/>
                <a:stretch>
                  <a:fillRect l="-2867" t="-3974" b="-4636"/>
                </a:stretch>
              </a:blipFill>
            </p:spPr>
            <p:txBody>
              <a:bodyPr/>
              <a:lstStyle/>
              <a:p>
                <a:r>
                  <a:rPr lang="en-US">
                    <a:noFill/>
                  </a:rPr>
                  <a:t> </a:t>
                </a:r>
              </a:p>
            </p:txBody>
          </p:sp>
        </mc:Fallback>
      </mc:AlternateContent>
      <p:sp>
        <p:nvSpPr>
          <p:cNvPr id="67" name="Speech Bubble: Oval 66">
            <a:extLst>
              <a:ext uri="{FF2B5EF4-FFF2-40B4-BE49-F238E27FC236}">
                <a16:creationId xmlns:a16="http://schemas.microsoft.com/office/drawing/2014/main" id="{B2076123-EB43-442B-89ED-D81D9C1B6E6F}"/>
              </a:ext>
            </a:extLst>
          </p:cNvPr>
          <p:cNvSpPr/>
          <p:nvPr/>
        </p:nvSpPr>
        <p:spPr>
          <a:xfrm>
            <a:off x="5943600" y="2514600"/>
            <a:ext cx="2895600" cy="1075730"/>
          </a:xfrm>
          <a:prstGeom prst="wedgeEllipseCallout">
            <a:avLst>
              <a:gd name="adj1" fmla="val -68630"/>
              <a:gd name="adj2" fmla="val 537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Locked safe, reveals no information about its content</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923DDD8-9E42-486A-9DA5-C2B67ED838F6}"/>
                  </a:ext>
                </a:extLst>
              </p:cNvPr>
              <p:cNvSpPr txBox="1"/>
              <p:nvPr/>
            </p:nvSpPr>
            <p:spPr>
              <a:xfrm>
                <a:off x="609600" y="6193537"/>
                <a:ext cx="7924800" cy="558551"/>
              </a:xfrm>
              <a:prstGeom prst="rect">
                <a:avLst/>
              </a:prstGeom>
              <a:noFill/>
            </p:spPr>
            <p:txBody>
              <a:bodyPr wrap="square" rtlCol="0">
                <a:spAutoFit/>
              </a:bodyPr>
              <a:lstStyle/>
              <a:p>
                <a:r>
                  <a:rPr lang="en-US" sz="2000" b="1" dirty="0"/>
                  <a:t>Soundness:</a:t>
                </a:r>
                <a:r>
                  <a:rPr lang="en-US" sz="2000" dirty="0"/>
                  <a:t>  Only </a:t>
                </a:r>
                <a14:m>
                  <m:oMath xmlns:m="http://schemas.openxmlformats.org/officeDocument/2006/math">
                    <m:r>
                      <a:rPr lang="en-US" sz="2000" b="0" i="1" smtClean="0">
                        <a:latin typeface="Cambria Math" panose="02040503050406030204" pitchFamily="18" charset="0"/>
                      </a:rPr>
                      <m:t>1−</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𝐸</m:t>
                            </m:r>
                          </m:e>
                        </m:d>
                      </m:den>
                    </m:f>
                    <m:r>
                      <a:rPr lang="en-US" sz="2000" b="0" i="1" smtClean="0">
                        <a:latin typeface="Cambria Math" panose="02040503050406030204" pitchFamily="18" charset="0"/>
                      </a:rPr>
                      <m:t> </m:t>
                    </m:r>
                  </m:oMath>
                </a14:m>
                <a:r>
                  <a:rPr lang="en-US" sz="2000" dirty="0"/>
                  <a:t>but can be amplified via repetition.</a:t>
                </a:r>
              </a:p>
            </p:txBody>
          </p:sp>
        </mc:Choice>
        <mc:Fallback xmlns="">
          <p:sp>
            <p:nvSpPr>
              <p:cNvPr id="68" name="TextBox 67">
                <a:extLst>
                  <a:ext uri="{FF2B5EF4-FFF2-40B4-BE49-F238E27FC236}">
                    <a16:creationId xmlns:a16="http://schemas.microsoft.com/office/drawing/2014/main" id="{8923DDD8-9E42-486A-9DA5-C2B67ED838F6}"/>
                  </a:ext>
                </a:extLst>
              </p:cNvPr>
              <p:cNvSpPr txBox="1">
                <a:spLocks noRot="1" noChangeAspect="1" noMove="1" noResize="1" noEditPoints="1" noAdjustHandles="1" noChangeArrowheads="1" noChangeShapeType="1" noTextEdit="1"/>
              </p:cNvSpPr>
              <p:nvPr/>
            </p:nvSpPr>
            <p:spPr>
              <a:xfrm>
                <a:off x="609600" y="6193537"/>
                <a:ext cx="7924800" cy="558551"/>
              </a:xfrm>
              <a:prstGeom prst="rect">
                <a:avLst/>
              </a:prstGeom>
              <a:blipFill>
                <a:blip r:embed="rId14"/>
                <a:stretch>
                  <a:fillRect l="-769" b="-2174"/>
                </a:stretch>
              </a:blipFill>
            </p:spPr>
            <p:txBody>
              <a:bodyPr/>
              <a:lstStyle/>
              <a:p>
                <a:r>
                  <a:rPr lang="en-US">
                    <a:noFill/>
                  </a:rPr>
                  <a:t> </a:t>
                </a:r>
              </a:p>
            </p:txBody>
          </p:sp>
        </mc:Fallback>
      </mc:AlternateContent>
      <p:sp>
        <p:nvSpPr>
          <p:cNvPr id="3" name="Speech Bubble: Oval 2">
            <a:extLst>
              <a:ext uri="{FF2B5EF4-FFF2-40B4-BE49-F238E27FC236}">
                <a16:creationId xmlns:a16="http://schemas.microsoft.com/office/drawing/2014/main" id="{A9F3B5F7-E73B-4715-9162-042A06159784}"/>
              </a:ext>
            </a:extLst>
          </p:cNvPr>
          <p:cNvSpPr/>
          <p:nvPr/>
        </p:nvSpPr>
        <p:spPr>
          <a:xfrm>
            <a:off x="6477000" y="228600"/>
            <a:ext cx="2590800" cy="1276290"/>
          </a:xfrm>
          <a:prstGeom prst="wedgeEllipseCallout">
            <a:avLst>
              <a:gd name="adj1" fmla="val -57567"/>
              <a:gd name="adj2" fmla="val 6561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Graphs for which vertices can be colored by {1,2,3} </a:t>
            </a:r>
            <a:r>
              <a:rPr lang="en-US" sz="1400" dirty="0" err="1"/>
              <a:t>s.t.</a:t>
            </a:r>
            <a:r>
              <a:rPr lang="en-US" sz="1400" dirty="0"/>
              <a:t> no two adjacent vertices are colored by the same color</a:t>
            </a:r>
          </a:p>
        </p:txBody>
      </p:sp>
    </p:spTree>
    <p:extLst>
      <p:ext uri="{BB962C8B-B14F-4D97-AF65-F5344CB8AC3E}">
        <p14:creationId xmlns:p14="http://schemas.microsoft.com/office/powerpoint/2010/main" val="10898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51" grpId="0" animBg="1"/>
      <p:bldP spid="53" grpId="0" animBg="1"/>
      <p:bldP spid="55" grpId="0"/>
      <p:bldP spid="56" grpId="0"/>
      <p:bldP spid="50" grpId="0" animBg="1"/>
      <p:bldP spid="4" grpId="0" animBg="1"/>
      <p:bldP spid="62" grpId="0"/>
      <p:bldP spid="66" grpId="0"/>
      <p:bldP spid="67"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1">
            <a:extLst>
              <a:ext uri="{FF2B5EF4-FFF2-40B4-BE49-F238E27FC236}">
                <a16:creationId xmlns:a16="http://schemas.microsoft.com/office/drawing/2014/main" id="{62978B51-DF35-499D-8BD5-B284510970A2}"/>
              </a:ext>
            </a:extLst>
          </p:cNvPr>
          <p:cNvSpPr>
            <a:spLocks noChangeShapeType="1"/>
          </p:cNvSpPr>
          <p:nvPr/>
        </p:nvSpPr>
        <p:spPr bwMode="auto">
          <a:xfrm flipH="1">
            <a:off x="1348880" y="5026150"/>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a:extLst>
              <a:ext uri="{FF2B5EF4-FFF2-40B4-BE49-F238E27FC236}">
                <a16:creationId xmlns:a16="http://schemas.microsoft.com/office/drawing/2014/main" id="{91D95F61-68FA-4657-BC1A-67CDC664BE5C}"/>
              </a:ext>
            </a:extLst>
          </p:cNvPr>
          <p:cNvSpPr>
            <a:spLocks noChangeShapeType="1"/>
          </p:cNvSpPr>
          <p:nvPr/>
        </p:nvSpPr>
        <p:spPr bwMode="auto">
          <a:xfrm flipH="1">
            <a:off x="1228894" y="5820460"/>
            <a:ext cx="2101186"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ADAEB64-E6AE-4224-8A6D-71F8C568AFCF}"/>
                  </a:ext>
                </a:extLst>
              </p:cNvPr>
              <p:cNvSpPr txBox="1"/>
              <p:nvPr/>
            </p:nvSpPr>
            <p:spPr>
              <a:xfrm>
                <a:off x="1371600" y="2373868"/>
                <a:ext cx="1676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𝐺</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𝐸</m:t>
                          </m:r>
                        </m:e>
                      </m:d>
                    </m:oMath>
                  </m:oMathPara>
                </a14:m>
                <a:endParaRPr lang="en-US" sz="2000" dirty="0"/>
              </a:p>
            </p:txBody>
          </p:sp>
        </mc:Choice>
        <mc:Fallback xmlns="">
          <p:sp>
            <p:nvSpPr>
              <p:cNvPr id="13" name="TextBox 12">
                <a:extLst>
                  <a:ext uri="{FF2B5EF4-FFF2-40B4-BE49-F238E27FC236}">
                    <a16:creationId xmlns:a16="http://schemas.microsoft.com/office/drawing/2014/main" id="{BADAEB64-E6AE-4224-8A6D-71F8C568AFCF}"/>
                  </a:ext>
                </a:extLst>
              </p:cNvPr>
              <p:cNvSpPr txBox="1">
                <a:spLocks noRot="1" noChangeAspect="1" noMove="1" noResize="1" noEditPoints="1" noAdjustHandles="1" noChangeArrowheads="1" noChangeShapeType="1" noTextEdit="1"/>
              </p:cNvSpPr>
              <p:nvPr/>
            </p:nvSpPr>
            <p:spPr>
              <a:xfrm>
                <a:off x="1371600" y="2373868"/>
                <a:ext cx="1676400"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821AF54-34F1-4D1C-9EF6-6F0CFE486539}"/>
                  </a:ext>
                </a:extLst>
              </p:cNvPr>
              <p:cNvSpPr txBox="1"/>
              <p:nvPr/>
            </p:nvSpPr>
            <p:spPr>
              <a:xfrm>
                <a:off x="381000" y="1581090"/>
                <a:ext cx="8153400" cy="400110"/>
              </a:xfrm>
              <a:prstGeom prst="rect">
                <a:avLst/>
              </a:prstGeom>
              <a:noFill/>
            </p:spPr>
            <p:txBody>
              <a:bodyPr wrap="square" rtlCol="0">
                <a:spAutoFit/>
              </a:bodyPr>
              <a:lstStyle/>
              <a:p>
                <a:r>
                  <a:rPr lang="en-US" sz="2000" dirty="0"/>
                  <a:t>For the </a:t>
                </a:r>
                <a14:m>
                  <m:oMath xmlns:m="http://schemas.openxmlformats.org/officeDocument/2006/math">
                    <m:r>
                      <a:rPr lang="en-US" sz="2000" b="0" i="1" smtClean="0">
                        <a:latin typeface="Cambria Math" panose="02040503050406030204" pitchFamily="18" charset="0"/>
                      </a:rPr>
                      <m:t>𝑁𝑃</m:t>
                    </m:r>
                  </m:oMath>
                </a14:m>
                <a:r>
                  <a:rPr lang="en-US" sz="2000" dirty="0"/>
                  <a:t>-complete language of all 3-colorable graphs</a:t>
                </a:r>
              </a:p>
            </p:txBody>
          </p:sp>
        </mc:Choice>
        <mc:Fallback xmlns="">
          <p:sp>
            <p:nvSpPr>
              <p:cNvPr id="14" name="TextBox 13">
                <a:extLst>
                  <a:ext uri="{FF2B5EF4-FFF2-40B4-BE49-F238E27FC236}">
                    <a16:creationId xmlns:a16="http://schemas.microsoft.com/office/drawing/2014/main" id="{2821AF54-34F1-4D1C-9EF6-6F0CFE486539}"/>
                  </a:ext>
                </a:extLst>
              </p:cNvPr>
              <p:cNvSpPr txBox="1">
                <a:spLocks noRot="1" noChangeAspect="1" noMove="1" noResize="1" noEditPoints="1" noAdjustHandles="1" noChangeArrowheads="1" noChangeShapeType="1" noTextEdit="1"/>
              </p:cNvSpPr>
              <p:nvPr/>
            </p:nvSpPr>
            <p:spPr>
              <a:xfrm>
                <a:off x="381000" y="1581090"/>
                <a:ext cx="8153400" cy="400110"/>
              </a:xfrm>
              <a:prstGeom prst="rect">
                <a:avLst/>
              </a:prstGeom>
              <a:blipFill>
                <a:blip r:embed="rId4"/>
                <a:stretch>
                  <a:fillRect l="-823" t="-7576" b="-25758"/>
                </a:stretch>
              </a:blipFill>
            </p:spPr>
            <p:txBody>
              <a:bodyPr/>
              <a:lstStyle/>
              <a:p>
                <a:r>
                  <a:rPr lang="en-US">
                    <a:noFill/>
                  </a:rPr>
                  <a:t> </a:t>
                </a:r>
              </a:p>
            </p:txBody>
          </p:sp>
        </mc:Fallback>
      </mc:AlternateContent>
      <p:sp>
        <p:nvSpPr>
          <p:cNvPr id="51" name="Oval 50">
            <a:extLst>
              <a:ext uri="{FF2B5EF4-FFF2-40B4-BE49-F238E27FC236}">
                <a16:creationId xmlns:a16="http://schemas.microsoft.com/office/drawing/2014/main" id="{672F776A-9A7F-4E3F-BE6C-F5FB5CCD0165}"/>
              </a:ext>
            </a:extLst>
          </p:cNvPr>
          <p:cNvSpPr/>
          <p:nvPr/>
        </p:nvSpPr>
        <p:spPr>
          <a:xfrm>
            <a:off x="2028606" y="41440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3D9D539-8CE3-468E-AA6F-7FAE88AF63A4}"/>
              </a:ext>
            </a:extLst>
          </p:cNvPr>
          <p:cNvSpPr/>
          <p:nvPr/>
        </p:nvSpPr>
        <p:spPr>
          <a:xfrm>
            <a:off x="2181006" y="41440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9CD3BFD-0279-44E0-AD81-95AE2C4BB9D3}"/>
                  </a:ext>
                </a:extLst>
              </p:cNvPr>
              <p:cNvSpPr txBox="1"/>
              <p:nvPr/>
            </p:nvSpPr>
            <p:spPr>
              <a:xfrm>
                <a:off x="1421377" y="4601260"/>
                <a:ext cx="15240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m:t>
                      </m:r>
                      <m:r>
                        <a:rPr lang="en-US" sz="2400" b="0" i="1" smtClean="0">
                          <a:latin typeface="Cambria Math" panose="02040503050406030204" pitchFamily="18" charset="0"/>
                        </a:rPr>
                        <m:t>𝐸</m:t>
                      </m:r>
                    </m:oMath>
                  </m:oMathPara>
                </a14:m>
                <a:endParaRPr lang="en-US" sz="2400" dirty="0"/>
              </a:p>
            </p:txBody>
          </p:sp>
        </mc:Choice>
        <mc:Fallback xmlns="">
          <p:sp>
            <p:nvSpPr>
              <p:cNvPr id="55" name="TextBox 54">
                <a:extLst>
                  <a:ext uri="{FF2B5EF4-FFF2-40B4-BE49-F238E27FC236}">
                    <a16:creationId xmlns:a16="http://schemas.microsoft.com/office/drawing/2014/main" id="{D9CD3BFD-0279-44E0-AD81-95AE2C4BB9D3}"/>
                  </a:ext>
                </a:extLst>
              </p:cNvPr>
              <p:cNvSpPr txBox="1">
                <a:spLocks noRot="1" noChangeAspect="1" noMove="1" noResize="1" noEditPoints="1" noAdjustHandles="1" noChangeArrowheads="1" noChangeShapeType="1" noTextEdit="1"/>
              </p:cNvSpPr>
              <p:nvPr/>
            </p:nvSpPr>
            <p:spPr>
              <a:xfrm>
                <a:off x="1421377" y="4601260"/>
                <a:ext cx="1524000" cy="461665"/>
              </a:xfrm>
              <a:prstGeom prst="rect">
                <a:avLst/>
              </a:prstGeom>
              <a:blipFill>
                <a:blip r:embed="rId5"/>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54FA1C6-A6C7-426B-82FC-A4B5396BFDF5}"/>
                  </a:ext>
                </a:extLst>
              </p:cNvPr>
              <p:cNvSpPr txBox="1"/>
              <p:nvPr/>
            </p:nvSpPr>
            <p:spPr>
              <a:xfrm>
                <a:off x="1240370" y="5405735"/>
                <a:ext cx="2397543" cy="461665"/>
              </a:xfrm>
              <a:prstGeom prst="rect">
                <a:avLst/>
              </a:prstGeom>
              <a:noFill/>
            </p:spPr>
            <p:txBody>
              <a:bodyPr wrap="square" rtlCol="0">
                <a:spAutoFit/>
              </a:bodyPr>
              <a:lstStyle/>
              <a:p>
                <a:r>
                  <a:rPr lang="en-US" sz="2400" dirty="0"/>
                  <a:t>Open safes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oMath>
                </a14:m>
                <a:endParaRPr lang="en-US" sz="2400" dirty="0"/>
              </a:p>
            </p:txBody>
          </p:sp>
        </mc:Choice>
        <mc:Fallback xmlns="">
          <p:sp>
            <p:nvSpPr>
              <p:cNvPr id="56" name="TextBox 55">
                <a:extLst>
                  <a:ext uri="{FF2B5EF4-FFF2-40B4-BE49-F238E27FC236}">
                    <a16:creationId xmlns:a16="http://schemas.microsoft.com/office/drawing/2014/main" id="{E54FA1C6-A6C7-426B-82FC-A4B5396BFDF5}"/>
                  </a:ext>
                </a:extLst>
              </p:cNvPr>
              <p:cNvSpPr txBox="1">
                <a:spLocks noRot="1" noChangeAspect="1" noMove="1" noResize="1" noEditPoints="1" noAdjustHandles="1" noChangeArrowheads="1" noChangeShapeType="1" noTextEdit="1"/>
              </p:cNvSpPr>
              <p:nvPr/>
            </p:nvSpPr>
            <p:spPr>
              <a:xfrm>
                <a:off x="1240370" y="5405735"/>
                <a:ext cx="2397543" cy="461665"/>
              </a:xfrm>
              <a:prstGeom prst="rect">
                <a:avLst/>
              </a:prstGeom>
              <a:blipFill>
                <a:blip r:embed="rId6"/>
                <a:stretch>
                  <a:fillRect l="-3807" t="-10526" b="-28947"/>
                </a:stretch>
              </a:blipFill>
            </p:spPr>
            <p:txBody>
              <a:bodyPr/>
              <a:lstStyle/>
              <a:p>
                <a:r>
                  <a:rPr lang="en-US">
                    <a:noFill/>
                  </a:rPr>
                  <a:t> </a:t>
                </a:r>
              </a:p>
            </p:txBody>
          </p:sp>
        </mc:Fallback>
      </mc:AlternateContent>
      <p:grpSp>
        <p:nvGrpSpPr>
          <p:cNvPr id="59" name="Group 58">
            <a:extLst>
              <a:ext uri="{FF2B5EF4-FFF2-40B4-BE49-F238E27FC236}">
                <a16:creationId xmlns:a16="http://schemas.microsoft.com/office/drawing/2014/main" id="{B5E6A1CA-8640-43B2-A0B9-D0105BA86251}"/>
              </a:ext>
            </a:extLst>
          </p:cNvPr>
          <p:cNvGrpSpPr/>
          <p:nvPr/>
        </p:nvGrpSpPr>
        <p:grpSpPr>
          <a:xfrm>
            <a:off x="815480" y="3230980"/>
            <a:ext cx="1112420" cy="1112420"/>
            <a:chOff x="3200400" y="5745580"/>
            <a:chExt cx="1112420" cy="1112420"/>
          </a:xfrm>
        </p:grpSpPr>
        <p:pic>
          <p:nvPicPr>
            <p:cNvPr id="1028" name="Picture 4" descr="Image result for safe images">
              <a:extLst>
                <a:ext uri="{FF2B5EF4-FFF2-40B4-BE49-F238E27FC236}">
                  <a16:creationId xmlns:a16="http://schemas.microsoft.com/office/drawing/2014/main" id="{6B327592-701C-4FB7-AF86-DA6CE78EF9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745580"/>
              <a:ext cx="1112420" cy="11124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B3069CE3-5DFE-4627-8CA8-15C3B56BC25C}"/>
                    </a:ext>
                  </a:extLst>
                </p:cNvPr>
                <p:cNvSpPr txBox="1"/>
                <p:nvPr/>
              </p:nvSpPr>
              <p:spPr>
                <a:xfrm>
                  <a:off x="3657600" y="6013649"/>
                  <a:ext cx="404876" cy="646331"/>
                </a:xfrm>
                <a:prstGeom prst="rect">
                  <a:avLst/>
                </a:prstGeom>
                <a:noFill/>
              </p:spPr>
              <p:txBody>
                <a:bodyPr wrap="square" rtlCol="0">
                  <a:spAutoFit/>
                </a:bodyPr>
                <a:lstStyle/>
                <a:p>
                  <a:r>
                    <a:rPr lang="en-US" dirty="0"/>
                    <a:t> </a:t>
                  </a:r>
                  <a14:m>
                    <m:oMath xmlns:m="http://schemas.openxmlformats.org/officeDocument/2006/math">
                      <m:sSub>
                        <m:sSubPr>
                          <m:ctrlPr>
                            <a:rPr lang="en-US" b="1" i="1" smtClean="0">
                              <a:solidFill>
                                <a:srgbClr val="FFFF00"/>
                              </a:solidFill>
                              <a:latin typeface="Cambria Math" panose="02040503050406030204" pitchFamily="18" charset="0"/>
                            </a:rPr>
                          </m:ctrlPr>
                        </m:sSubPr>
                        <m:e>
                          <m:r>
                            <a:rPr lang="en-US" b="1" i="1" smtClean="0">
                              <a:solidFill>
                                <a:srgbClr val="FFFF00"/>
                              </a:solidFill>
                              <a:latin typeface="Cambria Math" panose="02040503050406030204" pitchFamily="18" charset="0"/>
                            </a:rPr>
                            <m:t>𝑪</m:t>
                          </m:r>
                        </m:e>
                        <m:sub>
                          <m:r>
                            <a:rPr lang="en-US" b="1" i="1" smtClean="0">
                              <a:solidFill>
                                <a:srgbClr val="FFFF00"/>
                              </a:solidFill>
                              <a:latin typeface="Cambria Math" panose="02040503050406030204" pitchFamily="18" charset="0"/>
                            </a:rPr>
                            <m:t>𝟏</m:t>
                          </m:r>
                        </m:sub>
                      </m:sSub>
                    </m:oMath>
                  </a14:m>
                  <a:endParaRPr lang="en-US" b="1" dirty="0"/>
                </a:p>
              </p:txBody>
            </p:sp>
          </mc:Choice>
          <mc:Fallback xmlns="">
            <p:sp>
              <p:nvSpPr>
                <p:cNvPr id="57" name="TextBox 56">
                  <a:extLst>
                    <a:ext uri="{FF2B5EF4-FFF2-40B4-BE49-F238E27FC236}">
                      <a16:creationId xmlns:a16="http://schemas.microsoft.com/office/drawing/2014/main" id="{B3069CE3-5DFE-4627-8CA8-15C3B56BC25C}"/>
                    </a:ext>
                  </a:extLst>
                </p:cNvPr>
                <p:cNvSpPr txBox="1">
                  <a:spLocks noRot="1" noChangeAspect="1" noMove="1" noResize="1" noEditPoints="1" noAdjustHandles="1" noChangeArrowheads="1" noChangeShapeType="1" noTextEdit="1"/>
                </p:cNvSpPr>
                <p:nvPr/>
              </p:nvSpPr>
              <p:spPr>
                <a:xfrm>
                  <a:off x="3657600" y="6013649"/>
                  <a:ext cx="404876" cy="646331"/>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E672880-8E21-4A51-BCB9-F4164EEFD35E}"/>
                  </a:ext>
                </a:extLst>
              </p:cNvPr>
              <p:cNvSpPr txBox="1"/>
              <p:nvPr/>
            </p:nvSpPr>
            <p:spPr>
              <a:xfrm>
                <a:off x="152400" y="2743200"/>
                <a:ext cx="992295"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dirty="0" smtClean="0">
                          <a:solidFill>
                            <a:srgbClr val="FF0000"/>
                          </a:solidFill>
                          <a:latin typeface="Cambria Math"/>
                        </a:rPr>
                        <m:t>𝑃</m:t>
                      </m:r>
                    </m:oMath>
                  </m:oMathPara>
                </a14:m>
                <a:endParaRPr lang="en-US" sz="4400" dirty="0">
                  <a:solidFill>
                    <a:srgbClr val="FF0000"/>
                  </a:solidFill>
                </a:endParaRPr>
              </a:p>
            </p:txBody>
          </p:sp>
        </mc:Choice>
        <mc:Fallback xmlns="">
          <p:sp>
            <p:nvSpPr>
              <p:cNvPr id="5" name="TextBox 4">
                <a:extLst>
                  <a:ext uri="{FF2B5EF4-FFF2-40B4-BE49-F238E27FC236}">
                    <a16:creationId xmlns:a16="http://schemas.microsoft.com/office/drawing/2014/main" id="{9E672880-8E21-4A51-BCB9-F4164EEFD35E}"/>
                  </a:ext>
                </a:extLst>
              </p:cNvPr>
              <p:cNvSpPr txBox="1">
                <a:spLocks noRot="1" noChangeAspect="1" noMove="1" noResize="1" noEditPoints="1" noAdjustHandles="1" noChangeArrowheads="1" noChangeShapeType="1" noTextEdit="1"/>
              </p:cNvSpPr>
              <p:nvPr/>
            </p:nvSpPr>
            <p:spPr>
              <a:xfrm>
                <a:off x="152400" y="2743200"/>
                <a:ext cx="992295" cy="769441"/>
              </a:xfrm>
              <a:prstGeom prst="rect">
                <a:avLst/>
              </a:prstGeom>
              <a:blipFill>
                <a:blip r:embed="rId9"/>
                <a:stretch>
                  <a:fillRect/>
                </a:stretch>
              </a:blipFill>
            </p:spPr>
            <p:txBody>
              <a:bodyPr/>
              <a:lstStyle/>
              <a:p>
                <a:r>
                  <a:rPr lang="en-US">
                    <a:noFill/>
                  </a:rPr>
                  <a:t> </a:t>
                </a:r>
              </a:p>
            </p:txBody>
          </p:sp>
        </mc:Fallback>
      </mc:AlternateContent>
      <p:sp>
        <p:nvSpPr>
          <p:cNvPr id="50" name="Oval 49">
            <a:extLst>
              <a:ext uri="{FF2B5EF4-FFF2-40B4-BE49-F238E27FC236}">
                <a16:creationId xmlns:a16="http://schemas.microsoft.com/office/drawing/2014/main" id="{BCA478D3-1F00-483B-B49B-033AAA362AA1}"/>
              </a:ext>
            </a:extLst>
          </p:cNvPr>
          <p:cNvSpPr/>
          <p:nvPr/>
        </p:nvSpPr>
        <p:spPr>
          <a:xfrm>
            <a:off x="1876206" y="41440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5431D006-B453-4ED8-82CE-92FE343CE817}"/>
              </a:ext>
            </a:extLst>
          </p:cNvPr>
          <p:cNvGrpSpPr/>
          <p:nvPr/>
        </p:nvGrpSpPr>
        <p:grpSpPr>
          <a:xfrm>
            <a:off x="2339480" y="3229660"/>
            <a:ext cx="1112420" cy="1112420"/>
            <a:chOff x="3200400" y="5745580"/>
            <a:chExt cx="1112420" cy="1112420"/>
          </a:xfrm>
        </p:grpSpPr>
        <p:pic>
          <p:nvPicPr>
            <p:cNvPr id="64" name="Picture 4" descr="Image result for safe images">
              <a:extLst>
                <a:ext uri="{FF2B5EF4-FFF2-40B4-BE49-F238E27FC236}">
                  <a16:creationId xmlns:a16="http://schemas.microsoft.com/office/drawing/2014/main" id="{F64A4891-E1B0-456D-A197-0A8C748922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745580"/>
              <a:ext cx="1112420" cy="11124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F3CB135-7481-4F53-ABA8-DC29603F2744}"/>
                    </a:ext>
                  </a:extLst>
                </p:cNvPr>
                <p:cNvSpPr txBox="1"/>
                <p:nvPr/>
              </p:nvSpPr>
              <p:spPr>
                <a:xfrm>
                  <a:off x="3657600" y="6013649"/>
                  <a:ext cx="404876" cy="646331"/>
                </a:xfrm>
                <a:prstGeom prst="rect">
                  <a:avLst/>
                </a:prstGeom>
                <a:noFill/>
              </p:spPr>
              <p:txBody>
                <a:bodyPr wrap="square" rtlCol="0">
                  <a:spAutoFit/>
                </a:bodyPr>
                <a:lstStyle/>
                <a:p>
                  <a:r>
                    <a:rPr lang="en-US" dirty="0"/>
                    <a:t> </a:t>
                  </a:r>
                  <a14:m>
                    <m:oMath xmlns:m="http://schemas.openxmlformats.org/officeDocument/2006/math">
                      <m:sSub>
                        <m:sSubPr>
                          <m:ctrlPr>
                            <a:rPr lang="en-US" b="1" i="1" smtClean="0">
                              <a:solidFill>
                                <a:srgbClr val="FFFF00"/>
                              </a:solidFill>
                              <a:latin typeface="Cambria Math" panose="02040503050406030204" pitchFamily="18" charset="0"/>
                            </a:rPr>
                          </m:ctrlPr>
                        </m:sSubPr>
                        <m:e>
                          <m:r>
                            <a:rPr lang="en-US" b="1" i="1" smtClean="0">
                              <a:solidFill>
                                <a:srgbClr val="FFFF00"/>
                              </a:solidFill>
                              <a:latin typeface="Cambria Math" panose="02040503050406030204" pitchFamily="18" charset="0"/>
                            </a:rPr>
                            <m:t>𝑪</m:t>
                          </m:r>
                        </m:e>
                        <m:sub>
                          <m:r>
                            <a:rPr lang="en-US" b="1" i="1" smtClean="0">
                              <a:solidFill>
                                <a:srgbClr val="FFFF00"/>
                              </a:solidFill>
                              <a:latin typeface="Cambria Math" panose="02040503050406030204" pitchFamily="18" charset="0"/>
                            </a:rPr>
                            <m:t>𝒏</m:t>
                          </m:r>
                        </m:sub>
                      </m:sSub>
                    </m:oMath>
                  </a14:m>
                  <a:endParaRPr lang="en-US" b="1" dirty="0"/>
                </a:p>
              </p:txBody>
            </p:sp>
          </mc:Choice>
          <mc:Fallback xmlns="">
            <p:sp>
              <p:nvSpPr>
                <p:cNvPr id="65" name="TextBox 64">
                  <a:extLst>
                    <a:ext uri="{FF2B5EF4-FFF2-40B4-BE49-F238E27FC236}">
                      <a16:creationId xmlns:a16="http://schemas.microsoft.com/office/drawing/2014/main" id="{4F3CB135-7481-4F53-ABA8-DC29603F2744}"/>
                    </a:ext>
                  </a:extLst>
                </p:cNvPr>
                <p:cNvSpPr txBox="1">
                  <a:spLocks noRot="1" noChangeAspect="1" noMove="1" noResize="1" noEditPoints="1" noAdjustHandles="1" noChangeArrowheads="1" noChangeShapeType="1" noTextEdit="1"/>
                </p:cNvSpPr>
                <p:nvPr/>
              </p:nvSpPr>
              <p:spPr>
                <a:xfrm>
                  <a:off x="3657600" y="6013649"/>
                  <a:ext cx="404876" cy="64633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D7E402-BD68-4FCD-8BB5-3781CD30DDF1}"/>
                  </a:ext>
                </a:extLst>
              </p:cNvPr>
              <p:cNvSpPr txBox="1"/>
              <p:nvPr/>
            </p:nvSpPr>
            <p:spPr>
              <a:xfrm>
                <a:off x="3332108" y="2743200"/>
                <a:ext cx="72166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a:rPr>
                        <m:t>𝑉</m:t>
                      </m:r>
                    </m:oMath>
                  </m:oMathPara>
                </a14:m>
                <a:endParaRPr lang="en-US" sz="4400" dirty="0">
                  <a:solidFill>
                    <a:srgbClr val="FF0000"/>
                  </a:solidFill>
                </a:endParaRPr>
              </a:p>
            </p:txBody>
          </p:sp>
        </mc:Choice>
        <mc:Fallback xmlns="">
          <p:sp>
            <p:nvSpPr>
              <p:cNvPr id="6" name="TextBox 5">
                <a:extLst>
                  <a:ext uri="{FF2B5EF4-FFF2-40B4-BE49-F238E27FC236}">
                    <a16:creationId xmlns:a16="http://schemas.microsoft.com/office/drawing/2014/main" id="{C6D7E402-BD68-4FCD-8BB5-3781CD30DDF1}"/>
                  </a:ext>
                </a:extLst>
              </p:cNvPr>
              <p:cNvSpPr txBox="1">
                <a:spLocks noRot="1" noChangeAspect="1" noMove="1" noResize="1" noEditPoints="1" noAdjustHandles="1" noChangeArrowheads="1" noChangeShapeType="1" noTextEdit="1"/>
              </p:cNvSpPr>
              <p:nvPr/>
            </p:nvSpPr>
            <p:spPr>
              <a:xfrm>
                <a:off x="3332108" y="2743200"/>
                <a:ext cx="721669" cy="769441"/>
              </a:xfrm>
              <a:prstGeom prst="rect">
                <a:avLst/>
              </a:prstGeom>
              <a:blipFill>
                <a:blip r:embed="rId11"/>
                <a:stretch>
                  <a:fillRect/>
                </a:stretch>
              </a:blipFill>
            </p:spPr>
            <p:txBody>
              <a:bodyPr/>
              <a:lstStyle/>
              <a:p>
                <a:r>
                  <a:rPr lang="en-US">
                    <a:noFill/>
                  </a:rPr>
                  <a:t> </a:t>
                </a:r>
              </a:p>
            </p:txBody>
          </p:sp>
        </mc:Fallback>
      </mc:AlternateContent>
      <p:sp>
        <p:nvSpPr>
          <p:cNvPr id="4" name="Line 12">
            <a:extLst>
              <a:ext uri="{FF2B5EF4-FFF2-40B4-BE49-F238E27FC236}">
                <a16:creationId xmlns:a16="http://schemas.microsoft.com/office/drawing/2014/main" id="{B9F4E54F-1A09-4F5F-8C55-8E4C034E7CED}"/>
              </a:ext>
            </a:extLst>
          </p:cNvPr>
          <p:cNvSpPr>
            <a:spLocks noChangeShapeType="1"/>
          </p:cNvSpPr>
          <p:nvPr/>
        </p:nvSpPr>
        <p:spPr bwMode="auto">
          <a:xfrm flipH="1">
            <a:off x="762000" y="4323892"/>
            <a:ext cx="2796680"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676D703-461D-4FB3-B3B8-7B1D01D99E49}"/>
                  </a:ext>
                </a:extLst>
              </p:cNvPr>
              <p:cNvSpPr txBox="1"/>
              <p:nvPr/>
            </p:nvSpPr>
            <p:spPr>
              <a:xfrm>
                <a:off x="4953000" y="2209800"/>
                <a:ext cx="3276600" cy="29461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𝐸</m:t>
                          </m:r>
                        </m:e>
                      </m:d>
                      <m:r>
                        <a:rPr lang="en-US" sz="2400" b="0" i="1" smtClean="0">
                          <a:latin typeface="Cambria Math" panose="02040503050406030204" pitchFamily="18" charset="0"/>
                        </a:rPr>
                        <m:t>: </m:t>
                      </m:r>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 </m:t>
                      </m:r>
                    </m:oMath>
                  </m:oMathPara>
                </a14:m>
                <a:endParaRPr lang="en-US" sz="1400" b="0" dirty="0"/>
              </a:p>
              <a:p>
                <a:pPr marL="342900" indent="-342900">
                  <a:buFont typeface="+mj-lt"/>
                  <a:buAutoNum type="arabicPeriod"/>
                </a:pPr>
                <a:r>
                  <a:rPr lang="en-US" dirty="0"/>
                  <a:t>Choose a random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𝐸</m:t>
                    </m:r>
                  </m:oMath>
                </a14:m>
                <a:endParaRPr lang="en-US" b="0" dirty="0"/>
              </a:p>
              <a:p>
                <a:pPr marL="342900" indent="-342900">
                  <a:buFont typeface="+mj-lt"/>
                  <a:buAutoNum type="arabicPeriod"/>
                </a:pPr>
                <a:r>
                  <a:rPr lang="en-US" dirty="0"/>
                  <a:t>Choose random distinct colors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oMath>
                </a14:m>
                <a:endParaRPr lang="en-US" b="0" dirty="0"/>
              </a:p>
              <a:p>
                <a:pPr marL="342900" indent="-342900">
                  <a:buFont typeface="+mj-lt"/>
                  <a:buAutoNum type="arabicPeriod"/>
                </a:pPr>
                <a:r>
                  <a:rPr lang="en-US" dirty="0"/>
                  <a:t>The simulated transcript is:</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endParaRPr lang="en-US" dirty="0"/>
              </a:p>
            </p:txBody>
          </p:sp>
        </mc:Choice>
        <mc:Fallback xmlns="">
          <p:sp>
            <p:nvSpPr>
              <p:cNvPr id="3" name="TextBox 2">
                <a:extLst>
                  <a:ext uri="{FF2B5EF4-FFF2-40B4-BE49-F238E27FC236}">
                    <a16:creationId xmlns:a16="http://schemas.microsoft.com/office/drawing/2014/main" id="{B676D703-461D-4FB3-B3B8-7B1D01D99E49}"/>
                  </a:ext>
                </a:extLst>
              </p:cNvPr>
              <p:cNvSpPr txBox="1">
                <a:spLocks noRot="1" noChangeAspect="1" noMove="1" noResize="1" noEditPoints="1" noAdjustHandles="1" noChangeArrowheads="1" noChangeShapeType="1" noTextEdit="1"/>
              </p:cNvSpPr>
              <p:nvPr/>
            </p:nvSpPr>
            <p:spPr>
              <a:xfrm>
                <a:off x="4953000" y="2209800"/>
                <a:ext cx="3276600" cy="2946191"/>
              </a:xfrm>
              <a:prstGeom prst="rect">
                <a:avLst/>
              </a:prstGeom>
              <a:blipFill>
                <a:blip r:embed="rId12"/>
                <a:stretch>
                  <a:fillRect l="-1676"/>
                </a:stretch>
              </a:blipFill>
            </p:spPr>
            <p:txBody>
              <a:bodyPr/>
              <a:lstStyle/>
              <a:p>
                <a:r>
                  <a:rPr lang="en-US">
                    <a:noFill/>
                  </a:rPr>
                  <a:t> </a:t>
                </a:r>
              </a:p>
            </p:txBody>
          </p:sp>
        </mc:Fallback>
      </mc:AlternateContent>
      <p:sp>
        <p:nvSpPr>
          <p:cNvPr id="8" name="Line 11">
            <a:extLst>
              <a:ext uri="{FF2B5EF4-FFF2-40B4-BE49-F238E27FC236}">
                <a16:creationId xmlns:a16="http://schemas.microsoft.com/office/drawing/2014/main" id="{54514EF8-545D-466F-B59F-FD3F0107BD05}"/>
              </a:ext>
            </a:extLst>
          </p:cNvPr>
          <p:cNvSpPr>
            <a:spLocks noChangeShapeType="1"/>
          </p:cNvSpPr>
          <p:nvPr/>
        </p:nvSpPr>
        <p:spPr bwMode="auto">
          <a:xfrm flipH="1">
            <a:off x="5711967" y="5635750"/>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4">
            <a:extLst>
              <a:ext uri="{FF2B5EF4-FFF2-40B4-BE49-F238E27FC236}">
                <a16:creationId xmlns:a16="http://schemas.microsoft.com/office/drawing/2014/main" id="{14E8E81E-A9AA-42B5-A3F9-94E0E78B3EED}"/>
              </a:ext>
            </a:extLst>
          </p:cNvPr>
          <p:cNvSpPr>
            <a:spLocks noChangeShapeType="1"/>
          </p:cNvSpPr>
          <p:nvPr/>
        </p:nvSpPr>
        <p:spPr bwMode="auto">
          <a:xfrm flipH="1">
            <a:off x="5591981" y="6430060"/>
            <a:ext cx="2101186"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Oval 10">
            <a:extLst>
              <a:ext uri="{FF2B5EF4-FFF2-40B4-BE49-F238E27FC236}">
                <a16:creationId xmlns:a16="http://schemas.microsoft.com/office/drawing/2014/main" id="{9566FEE7-096E-4D75-8648-E1609934B065}"/>
              </a:ext>
            </a:extLst>
          </p:cNvPr>
          <p:cNvSpPr/>
          <p:nvPr/>
        </p:nvSpPr>
        <p:spPr>
          <a:xfrm>
            <a:off x="6391693" y="47536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5BE92B9-BA82-4908-8DFC-769746280EBD}"/>
              </a:ext>
            </a:extLst>
          </p:cNvPr>
          <p:cNvSpPr/>
          <p:nvPr/>
        </p:nvSpPr>
        <p:spPr>
          <a:xfrm>
            <a:off x="6544093" y="47536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ED5A844-CF18-4CA9-B091-054C9968A09D}"/>
                  </a:ext>
                </a:extLst>
              </p:cNvPr>
              <p:cNvSpPr txBox="1"/>
              <p:nvPr/>
            </p:nvSpPr>
            <p:spPr>
              <a:xfrm>
                <a:off x="5784464" y="5210860"/>
                <a:ext cx="15240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m:t>
                      </m:r>
                      <m:r>
                        <a:rPr lang="en-US" sz="2400" b="0" i="1" smtClean="0">
                          <a:latin typeface="Cambria Math" panose="02040503050406030204" pitchFamily="18" charset="0"/>
                        </a:rPr>
                        <m:t>𝐸</m:t>
                      </m:r>
                    </m:oMath>
                  </m:oMathPara>
                </a14:m>
                <a:endParaRPr lang="en-US" sz="2400" dirty="0"/>
              </a:p>
            </p:txBody>
          </p:sp>
        </mc:Choice>
        <mc:Fallback xmlns="">
          <p:sp>
            <p:nvSpPr>
              <p:cNvPr id="15" name="TextBox 14">
                <a:extLst>
                  <a:ext uri="{FF2B5EF4-FFF2-40B4-BE49-F238E27FC236}">
                    <a16:creationId xmlns:a16="http://schemas.microsoft.com/office/drawing/2014/main" id="{0ED5A844-CF18-4CA9-B091-054C9968A09D}"/>
                  </a:ext>
                </a:extLst>
              </p:cNvPr>
              <p:cNvSpPr txBox="1">
                <a:spLocks noRot="1" noChangeAspect="1" noMove="1" noResize="1" noEditPoints="1" noAdjustHandles="1" noChangeArrowheads="1" noChangeShapeType="1" noTextEdit="1"/>
              </p:cNvSpPr>
              <p:nvPr/>
            </p:nvSpPr>
            <p:spPr>
              <a:xfrm>
                <a:off x="5784464" y="5210860"/>
                <a:ext cx="1524000" cy="461665"/>
              </a:xfrm>
              <a:prstGeom prst="rect">
                <a:avLst/>
              </a:prstGeom>
              <a:blipFill>
                <a:blip r:embed="rId13"/>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9B4D686-3E9B-404E-9041-1CA99367E664}"/>
                  </a:ext>
                </a:extLst>
              </p:cNvPr>
              <p:cNvSpPr txBox="1"/>
              <p:nvPr/>
            </p:nvSpPr>
            <p:spPr>
              <a:xfrm>
                <a:off x="5603457" y="6015335"/>
                <a:ext cx="2397543" cy="461665"/>
              </a:xfrm>
              <a:prstGeom prst="rect">
                <a:avLst/>
              </a:prstGeom>
              <a:noFill/>
            </p:spPr>
            <p:txBody>
              <a:bodyPr wrap="square" rtlCol="0">
                <a:spAutoFit/>
              </a:bodyPr>
              <a:lstStyle/>
              <a:p>
                <a:r>
                  <a:rPr lang="en-US" sz="2400" dirty="0"/>
                  <a:t>Open safes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oMath>
                </a14:m>
                <a:endParaRPr lang="en-US" sz="2400" dirty="0"/>
              </a:p>
            </p:txBody>
          </p:sp>
        </mc:Choice>
        <mc:Fallback xmlns="">
          <p:sp>
            <p:nvSpPr>
              <p:cNvPr id="16" name="TextBox 15">
                <a:extLst>
                  <a:ext uri="{FF2B5EF4-FFF2-40B4-BE49-F238E27FC236}">
                    <a16:creationId xmlns:a16="http://schemas.microsoft.com/office/drawing/2014/main" id="{69B4D686-3E9B-404E-9041-1CA99367E664}"/>
                  </a:ext>
                </a:extLst>
              </p:cNvPr>
              <p:cNvSpPr txBox="1">
                <a:spLocks noRot="1" noChangeAspect="1" noMove="1" noResize="1" noEditPoints="1" noAdjustHandles="1" noChangeArrowheads="1" noChangeShapeType="1" noTextEdit="1"/>
              </p:cNvSpPr>
              <p:nvPr/>
            </p:nvSpPr>
            <p:spPr>
              <a:xfrm>
                <a:off x="5603457" y="6015335"/>
                <a:ext cx="2397543" cy="461665"/>
              </a:xfrm>
              <a:prstGeom prst="rect">
                <a:avLst/>
              </a:prstGeom>
              <a:blipFill>
                <a:blip r:embed="rId14"/>
                <a:stretch>
                  <a:fillRect l="-3807" t="-10526" b="-28947"/>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A972F0B2-7789-43C6-9BE0-AF1C2F99E6B1}"/>
              </a:ext>
            </a:extLst>
          </p:cNvPr>
          <p:cNvGrpSpPr/>
          <p:nvPr/>
        </p:nvGrpSpPr>
        <p:grpSpPr>
          <a:xfrm>
            <a:off x="5275100" y="4033645"/>
            <a:ext cx="919355" cy="919355"/>
            <a:chOff x="3200400" y="5745580"/>
            <a:chExt cx="1112420" cy="1112420"/>
          </a:xfrm>
        </p:grpSpPr>
        <p:pic>
          <p:nvPicPr>
            <p:cNvPr id="37" name="Picture 4" descr="Image result for safe images">
              <a:extLst>
                <a:ext uri="{FF2B5EF4-FFF2-40B4-BE49-F238E27FC236}">
                  <a16:creationId xmlns:a16="http://schemas.microsoft.com/office/drawing/2014/main" id="{A94A8141-4D30-4856-9257-3FE81F36F8F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5745580"/>
              <a:ext cx="1112420" cy="111242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3B979B79-6FC0-450B-97C1-5A23C08FD966}"/>
                </a:ext>
              </a:extLst>
            </p:cNvPr>
            <p:cNvSpPr txBox="1"/>
            <p:nvPr/>
          </p:nvSpPr>
          <p:spPr>
            <a:xfrm>
              <a:off x="3657600" y="6013649"/>
              <a:ext cx="404876" cy="369332"/>
            </a:xfrm>
            <a:prstGeom prst="rect">
              <a:avLst/>
            </a:prstGeom>
            <a:noFill/>
          </p:spPr>
          <p:txBody>
            <a:bodyPr wrap="square" rtlCol="0">
              <a:spAutoFit/>
            </a:bodyPr>
            <a:lstStyle/>
            <a:p>
              <a:r>
                <a:rPr lang="en-US" dirty="0"/>
                <a:t> </a:t>
              </a:r>
              <a:endParaRPr lang="en-US" b="1" dirty="0"/>
            </a:p>
          </p:txBody>
        </p:sp>
      </p:grpSp>
      <p:sp>
        <p:nvSpPr>
          <p:cNvPr id="18" name="Oval 17">
            <a:extLst>
              <a:ext uri="{FF2B5EF4-FFF2-40B4-BE49-F238E27FC236}">
                <a16:creationId xmlns:a16="http://schemas.microsoft.com/office/drawing/2014/main" id="{E8478785-AB4A-43C8-B53D-2CBA3BD89C3F}"/>
              </a:ext>
            </a:extLst>
          </p:cNvPr>
          <p:cNvSpPr/>
          <p:nvPr/>
        </p:nvSpPr>
        <p:spPr>
          <a:xfrm>
            <a:off x="6239293" y="47536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A9C47C5-177A-4059-9B6E-FCE9C32C73A5}"/>
              </a:ext>
            </a:extLst>
          </p:cNvPr>
          <p:cNvGrpSpPr/>
          <p:nvPr/>
        </p:nvGrpSpPr>
        <p:grpSpPr>
          <a:xfrm>
            <a:off x="6799100" y="4025010"/>
            <a:ext cx="919355" cy="919355"/>
            <a:chOff x="3200400" y="5745580"/>
            <a:chExt cx="1112420" cy="1112420"/>
          </a:xfrm>
        </p:grpSpPr>
        <p:pic>
          <p:nvPicPr>
            <p:cNvPr id="43" name="Picture 4" descr="Image result for safe images">
              <a:extLst>
                <a:ext uri="{FF2B5EF4-FFF2-40B4-BE49-F238E27FC236}">
                  <a16:creationId xmlns:a16="http://schemas.microsoft.com/office/drawing/2014/main" id="{56CEE90B-0CD3-43F0-8A0A-577ECE9CDD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5745580"/>
              <a:ext cx="1112420" cy="111242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B4653975-EE7F-453A-B975-EE2BC48F2338}"/>
                </a:ext>
              </a:extLst>
            </p:cNvPr>
            <p:cNvSpPr txBox="1"/>
            <p:nvPr/>
          </p:nvSpPr>
          <p:spPr>
            <a:xfrm>
              <a:off x="3657600" y="6013649"/>
              <a:ext cx="404876" cy="369332"/>
            </a:xfrm>
            <a:prstGeom prst="rect">
              <a:avLst/>
            </a:prstGeom>
            <a:noFill/>
          </p:spPr>
          <p:txBody>
            <a:bodyPr wrap="square" rtlCol="0">
              <a:spAutoFit/>
            </a:bodyPr>
            <a:lstStyle/>
            <a:p>
              <a:r>
                <a:rPr lang="en-US" dirty="0"/>
                <a:t> </a:t>
              </a:r>
              <a:endParaRPr lang="en-US" b="1" dirty="0"/>
            </a:p>
          </p:txBody>
        </p:sp>
      </p:grpSp>
      <p:sp>
        <p:nvSpPr>
          <p:cNvPr id="20" name="Line 12">
            <a:extLst>
              <a:ext uri="{FF2B5EF4-FFF2-40B4-BE49-F238E27FC236}">
                <a16:creationId xmlns:a16="http://schemas.microsoft.com/office/drawing/2014/main" id="{8C95A707-9B4A-4824-8886-006150D60EA0}"/>
              </a:ext>
            </a:extLst>
          </p:cNvPr>
          <p:cNvSpPr>
            <a:spLocks noChangeShapeType="1"/>
          </p:cNvSpPr>
          <p:nvPr/>
        </p:nvSpPr>
        <p:spPr bwMode="auto">
          <a:xfrm flipH="1">
            <a:off x="5125087" y="4933492"/>
            <a:ext cx="2796680"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7" name="Speech Bubble: Oval 26">
                <a:extLst>
                  <a:ext uri="{FF2B5EF4-FFF2-40B4-BE49-F238E27FC236}">
                    <a16:creationId xmlns:a16="http://schemas.microsoft.com/office/drawing/2014/main" id="{84E8862C-D1F7-489C-9FDF-5D7456F503A4}"/>
                  </a:ext>
                </a:extLst>
              </p:cNvPr>
              <p:cNvSpPr/>
              <p:nvPr/>
            </p:nvSpPr>
            <p:spPr>
              <a:xfrm>
                <a:off x="7210434" y="3086723"/>
                <a:ext cx="1781166" cy="951877"/>
              </a:xfrm>
              <a:prstGeom prst="wedgeEllipseCallout">
                <a:avLst>
                  <a:gd name="adj1" fmla="val -51327"/>
                  <a:gd name="adj2" fmla="val 5441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safes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 </m:t>
                    </m:r>
                  </m:oMath>
                </a14:m>
                <a:r>
                  <a:rPr lang="en-US" dirty="0"/>
                  <a:t>have values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oMath>
                </a14:m>
                <a:endParaRPr lang="en-US" dirty="0"/>
              </a:p>
            </p:txBody>
          </p:sp>
        </mc:Choice>
        <mc:Fallback xmlns="">
          <p:sp>
            <p:nvSpPr>
              <p:cNvPr id="27" name="Speech Bubble: Oval 26">
                <a:extLst>
                  <a:ext uri="{FF2B5EF4-FFF2-40B4-BE49-F238E27FC236}">
                    <a16:creationId xmlns:a16="http://schemas.microsoft.com/office/drawing/2014/main" id="{84E8862C-D1F7-489C-9FDF-5D7456F503A4}"/>
                  </a:ext>
                </a:extLst>
              </p:cNvPr>
              <p:cNvSpPr>
                <a:spLocks noRot="1" noChangeAspect="1" noMove="1" noResize="1" noEditPoints="1" noAdjustHandles="1" noChangeArrowheads="1" noChangeShapeType="1" noTextEdit="1"/>
              </p:cNvSpPr>
              <p:nvPr/>
            </p:nvSpPr>
            <p:spPr>
              <a:xfrm>
                <a:off x="7210434" y="3086723"/>
                <a:ext cx="1781166" cy="951877"/>
              </a:xfrm>
              <a:prstGeom prst="wedgeEllipseCallout">
                <a:avLst>
                  <a:gd name="adj1" fmla="val -51327"/>
                  <a:gd name="adj2" fmla="val 54410"/>
                </a:avLst>
              </a:prstGeom>
              <a:blipFill>
                <a:blip r:embed="rId15"/>
                <a:stretch>
                  <a:fillRect t="-592" b="-1775"/>
                </a:stretch>
              </a:blipFill>
              <a:ln>
                <a:solidFill>
                  <a:schemeClr val="tx1"/>
                </a:solidFill>
              </a:ln>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5757149C-8D68-43D3-86FB-9AEC44502C61}"/>
              </a:ext>
            </a:extLst>
          </p:cNvPr>
          <p:cNvCxnSpPr>
            <a:cxnSpLocks/>
          </p:cNvCxnSpPr>
          <p:nvPr/>
        </p:nvCxnSpPr>
        <p:spPr>
          <a:xfrm>
            <a:off x="4267200" y="2269163"/>
            <a:ext cx="0" cy="43602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5FC7D508-5B0B-4580-92D7-858CE934160A}"/>
              </a:ext>
            </a:extLst>
          </p:cNvPr>
          <p:cNvSpPr>
            <a:spLocks noGrp="1"/>
          </p:cNvSpPr>
          <p:nvPr>
            <p:ph type="title"/>
          </p:nvPr>
        </p:nvSpPr>
        <p:spPr>
          <a:xfrm>
            <a:off x="457200" y="274638"/>
            <a:ext cx="8229600" cy="1143000"/>
          </a:xfrm>
        </p:spPr>
        <p:txBody>
          <a:bodyPr>
            <a:normAutofit/>
          </a:bodyPr>
          <a:lstStyle/>
          <a:p>
            <a:r>
              <a:rPr lang="en-US" dirty="0"/>
              <a:t>ZK Proofs for NP</a:t>
            </a:r>
          </a:p>
        </p:txBody>
      </p:sp>
    </p:spTree>
    <p:extLst>
      <p:ext uri="{BB962C8B-B14F-4D97-AF65-F5344CB8AC3E}">
        <p14:creationId xmlns:p14="http://schemas.microsoft.com/office/powerpoint/2010/main" val="162125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5" grpId="0"/>
      <p:bldP spid="16" grpId="0"/>
      <p:bldP spid="18" grpId="0" animBg="1"/>
      <p:bldP spid="20"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9501-6EC5-4628-B034-A044BC0BDDEF}"/>
              </a:ext>
            </a:extLst>
          </p:cNvPr>
          <p:cNvSpPr>
            <a:spLocks noGrp="1"/>
          </p:cNvSpPr>
          <p:nvPr>
            <p:ph type="title"/>
          </p:nvPr>
        </p:nvSpPr>
        <p:spPr/>
        <p:txBody>
          <a:bodyPr>
            <a:normAutofit fontScale="90000"/>
          </a:bodyPr>
          <a:lstStyle/>
          <a:p>
            <a:r>
              <a:rPr lang="en-US" dirty="0"/>
              <a:t>Implementing Digital Safes:</a:t>
            </a:r>
            <a:br>
              <a:rPr lang="en-US" dirty="0"/>
            </a:br>
            <a:r>
              <a:rPr lang="en-US" dirty="0"/>
              <a:t>Commitment Scheme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EA467F-DCA9-447A-ADA6-83357A42BC26}"/>
                  </a:ext>
                </a:extLst>
              </p:cNvPr>
              <p:cNvSpPr>
                <a:spLocks noGrp="1"/>
              </p:cNvSpPr>
              <p:nvPr>
                <p:ph idx="1"/>
              </p:nvPr>
            </p:nvSpPr>
            <p:spPr>
              <a:xfrm>
                <a:off x="457200" y="1874837"/>
                <a:ext cx="8229600" cy="4525963"/>
              </a:xfrm>
            </p:spPr>
            <p:txBody>
              <a:bodyPr/>
              <a:lstStyle/>
              <a:p>
                <a:pPr marL="0" indent="0">
                  <a:buNone/>
                </a:pPr>
                <a:r>
                  <a:rPr lang="en-US" dirty="0"/>
                  <a:t>A </a:t>
                </a:r>
                <a:r>
                  <a:rPr lang="en-US" b="1" dirty="0">
                    <a:solidFill>
                      <a:srgbClr val="FF0000"/>
                    </a:solidFill>
                  </a:rPr>
                  <a:t>commitment scheme</a:t>
                </a:r>
                <a:r>
                  <a:rPr lang="en-US" dirty="0"/>
                  <a:t> is a randomized algorithm </a:t>
                </a:r>
                <a14:m>
                  <m:oMath xmlns:m="http://schemas.openxmlformats.org/officeDocument/2006/math">
                    <m:r>
                      <a:rPr lang="en-US" b="0" i="1" smtClean="0">
                        <a:latin typeface="Cambria Math" panose="02040503050406030204" pitchFamily="18" charset="0"/>
                      </a:rPr>
                      <m:t>𝐶𝑜𝑚</m:t>
                    </m:r>
                  </m:oMath>
                </a14:m>
                <a:r>
                  <a:rPr lang="en-US" dirty="0"/>
                  <a:t> </a:t>
                </a:r>
                <a:r>
                  <a:rPr lang="en-US" dirty="0" err="1"/>
                  <a:t>s.t.</a:t>
                </a:r>
                <a:r>
                  <a:rPr lang="en-US" dirty="0"/>
                  <a:t>:</a:t>
                </a:r>
              </a:p>
              <a:p>
                <a:pPr marL="0" indent="0">
                  <a:buNone/>
                </a:pPr>
                <a:endParaRPr lang="en-US" sz="1800" dirty="0"/>
              </a:p>
              <a:p>
                <a:r>
                  <a:rPr lang="en-US" b="1" dirty="0">
                    <a:solidFill>
                      <a:srgbClr val="FF0000"/>
                    </a:solidFill>
                  </a:rPr>
                  <a:t>Hiding:</a:t>
                </a:r>
                <a14:m>
                  <m:oMath xmlns:m="http://schemas.openxmlformats.org/officeDocument/2006/math">
                    <m:r>
                      <a:rPr lang="en-US" b="1" i="0" smtClean="0">
                        <a:solidFill>
                          <a:srgbClr val="FF0000"/>
                        </a:solidFill>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oMath>
                </a14:m>
                <a:r>
                  <a:rPr lang="en-US" dirty="0"/>
                  <a:t>  </a:t>
                </a:r>
                <a14:m>
                  <m:oMath xmlns:m="http://schemas.openxmlformats.org/officeDocument/2006/math">
                    <m:r>
                      <a:rPr lang="en-US" b="0" i="1" dirty="0" smtClean="0">
                        <a:latin typeface="Cambria Math" panose="02040503050406030204" pitchFamily="18" charset="0"/>
                      </a:rPr>
                      <m:t>𝐶𝑜𝑚</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r>
                          <a:rPr lang="en-US" b="0" i="1" dirty="0" smtClean="0">
                            <a:latin typeface="Cambria Math" panose="02040503050406030204" pitchFamily="18" charset="0"/>
                          </a:rPr>
                          <m:t>;</m:t>
                        </m:r>
                        <m:r>
                          <a:rPr lang="en-US" b="0" i="1" dirty="0" smtClean="0">
                            <a:latin typeface="Cambria Math" panose="02040503050406030204" pitchFamily="18" charset="0"/>
                          </a:rPr>
                          <m:t>𝑟</m:t>
                        </m:r>
                      </m:e>
                    </m:d>
                    <m:r>
                      <a:rPr lang="en-US" b="0" i="1" dirty="0" smtClean="0">
                        <a:latin typeface="Cambria Math" panose="02040503050406030204" pitchFamily="18" charset="0"/>
                      </a:rPr>
                      <m:t>≈</m:t>
                    </m:r>
                    <m:r>
                      <a:rPr lang="en-US" b="0" i="1" dirty="0" smtClean="0">
                        <a:latin typeface="Cambria Math" panose="02040503050406030204" pitchFamily="18" charset="0"/>
                      </a:rPr>
                      <m:t>𝐶𝑜𝑚</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𝑚</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𝑟</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oMath>
                </a14:m>
                <a:r>
                  <a:rPr lang="en-US" dirty="0"/>
                  <a:t>.</a:t>
                </a:r>
              </a:p>
              <a:p>
                <a:pPr marL="0" indent="0">
                  <a:buNone/>
                </a:pPr>
                <a:endParaRPr lang="en-US" dirty="0"/>
              </a:p>
              <a:p>
                <a:r>
                  <a:rPr lang="en-US" b="1" dirty="0">
                    <a:solidFill>
                      <a:srgbClr val="FF0000"/>
                    </a:solidFill>
                  </a:rPr>
                  <a:t>Binding: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e>
                    </m:d>
                    <m:r>
                      <a:rPr lang="en-US" b="0" i="1" smtClean="0">
                        <a:latin typeface="Cambria Math" panose="02040503050406030204" pitchFamily="18" charset="0"/>
                      </a:rPr>
                      <m:t> </m:t>
                    </m:r>
                  </m:oMath>
                </a14:m>
                <a:r>
                  <a:rPr lang="en-US" dirty="0" err="1"/>
                  <a:t>s.t.</a:t>
                </a:r>
                <a:r>
                  <a:rPr lang="en-US" dirty="0"/>
                  <a:t>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b="0" i="1" dirty="0">
                    <a:latin typeface="Cambria Math" panose="02040503050406030204" pitchFamily="18" charset="0"/>
                  </a:rPr>
                  <a:t> </a:t>
                </a:r>
                <a:r>
                  <a:rPr lang="en-US" b="0" dirty="0">
                    <a:latin typeface="Cambria Math" panose="02040503050406030204" pitchFamily="18" charset="0"/>
                  </a:rPr>
                  <a:t>and</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𝐶𝑜𝑚</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𝐶𝑜𝑚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8DEA467F-DCA9-447A-ADA6-83357A42BC26}"/>
                  </a:ext>
                </a:extLst>
              </p:cNvPr>
              <p:cNvSpPr>
                <a:spLocks noGrp="1" noRot="1" noChangeAspect="1" noMove="1" noResize="1" noEditPoints="1" noAdjustHandles="1" noChangeArrowheads="1" noChangeShapeType="1" noTextEdit="1"/>
              </p:cNvSpPr>
              <p:nvPr>
                <p:ph idx="1"/>
              </p:nvPr>
            </p:nvSpPr>
            <p:spPr>
              <a:xfrm>
                <a:off x="457200" y="1874837"/>
                <a:ext cx="8229600" cy="4525963"/>
              </a:xfrm>
              <a:blipFill>
                <a:blip r:embed="rId3"/>
                <a:stretch>
                  <a:fillRect l="-1852" t="-1752"/>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DD5A4D70-5D5A-4A2F-B166-A4A49598F8C0}"/>
              </a:ext>
            </a:extLst>
          </p:cNvPr>
          <p:cNvCxnSpPr>
            <a:cxnSpLocks/>
          </p:cNvCxnSpPr>
          <p:nvPr/>
        </p:nvCxnSpPr>
        <p:spPr>
          <a:xfrm flipH="1">
            <a:off x="2494483" y="4495800"/>
            <a:ext cx="155292" cy="4126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110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B6A2-1169-4119-83F3-53A3A42C31E3}"/>
              </a:ext>
            </a:extLst>
          </p:cNvPr>
          <p:cNvSpPr>
            <a:spLocks noGrp="1"/>
          </p:cNvSpPr>
          <p:nvPr>
            <p:ph type="title"/>
          </p:nvPr>
        </p:nvSpPr>
        <p:spPr/>
        <p:txBody>
          <a:bodyPr>
            <a:noAutofit/>
          </a:bodyPr>
          <a:lstStyle/>
          <a:p>
            <a:r>
              <a:rPr lang="en-US" sz="3600" dirty="0"/>
              <a:t>Using Commitments to Construct ZK Proofs </a:t>
            </a:r>
          </a:p>
        </p:txBody>
      </p:sp>
      <p:sp>
        <p:nvSpPr>
          <p:cNvPr id="7" name="Line 11">
            <a:extLst>
              <a:ext uri="{FF2B5EF4-FFF2-40B4-BE49-F238E27FC236}">
                <a16:creationId xmlns:a16="http://schemas.microsoft.com/office/drawing/2014/main" id="{62978B51-DF35-499D-8BD5-B284510970A2}"/>
              </a:ext>
            </a:extLst>
          </p:cNvPr>
          <p:cNvSpPr>
            <a:spLocks noChangeShapeType="1"/>
          </p:cNvSpPr>
          <p:nvPr/>
        </p:nvSpPr>
        <p:spPr bwMode="auto">
          <a:xfrm flipH="1">
            <a:off x="3406280" y="5026150"/>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a:extLst>
              <a:ext uri="{FF2B5EF4-FFF2-40B4-BE49-F238E27FC236}">
                <a16:creationId xmlns:a16="http://schemas.microsoft.com/office/drawing/2014/main" id="{91D95F61-68FA-4657-BC1A-67CDC664BE5C}"/>
              </a:ext>
            </a:extLst>
          </p:cNvPr>
          <p:cNvSpPr>
            <a:spLocks noChangeShapeType="1"/>
          </p:cNvSpPr>
          <p:nvPr/>
        </p:nvSpPr>
        <p:spPr bwMode="auto">
          <a:xfrm flipH="1">
            <a:off x="2798713" y="5820460"/>
            <a:ext cx="3076348"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ADAEB64-E6AE-4224-8A6D-71F8C568AFCF}"/>
                  </a:ext>
                </a:extLst>
              </p:cNvPr>
              <p:cNvSpPr txBox="1"/>
              <p:nvPr/>
            </p:nvSpPr>
            <p:spPr>
              <a:xfrm>
                <a:off x="3377795" y="2373868"/>
                <a:ext cx="1676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𝐺</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𝐸</m:t>
                          </m:r>
                        </m:e>
                      </m:d>
                    </m:oMath>
                  </m:oMathPara>
                </a14:m>
                <a:endParaRPr lang="en-US" sz="2000" dirty="0"/>
              </a:p>
            </p:txBody>
          </p:sp>
        </mc:Choice>
        <mc:Fallback xmlns="">
          <p:sp>
            <p:nvSpPr>
              <p:cNvPr id="13" name="TextBox 12">
                <a:extLst>
                  <a:ext uri="{FF2B5EF4-FFF2-40B4-BE49-F238E27FC236}">
                    <a16:creationId xmlns:a16="http://schemas.microsoft.com/office/drawing/2014/main" id="{BADAEB64-E6AE-4224-8A6D-71F8C568AFCF}"/>
                  </a:ext>
                </a:extLst>
              </p:cNvPr>
              <p:cNvSpPr txBox="1">
                <a:spLocks noRot="1" noChangeAspect="1" noMove="1" noResize="1" noEditPoints="1" noAdjustHandles="1" noChangeArrowheads="1" noChangeShapeType="1" noTextEdit="1"/>
              </p:cNvSpPr>
              <p:nvPr/>
            </p:nvSpPr>
            <p:spPr>
              <a:xfrm>
                <a:off x="3377795" y="2373868"/>
                <a:ext cx="1676400"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821AF54-34F1-4D1C-9EF6-6F0CFE486539}"/>
                  </a:ext>
                </a:extLst>
              </p:cNvPr>
              <p:cNvSpPr txBox="1"/>
              <p:nvPr/>
            </p:nvSpPr>
            <p:spPr>
              <a:xfrm>
                <a:off x="381000" y="1581090"/>
                <a:ext cx="8153400" cy="400110"/>
              </a:xfrm>
              <a:prstGeom prst="rect">
                <a:avLst/>
              </a:prstGeom>
              <a:noFill/>
            </p:spPr>
            <p:txBody>
              <a:bodyPr wrap="square" rtlCol="0">
                <a:spAutoFit/>
              </a:bodyPr>
              <a:lstStyle/>
              <a:p>
                <a:r>
                  <a:rPr lang="en-US" sz="2000" dirty="0"/>
                  <a:t>For the </a:t>
                </a:r>
                <a14:m>
                  <m:oMath xmlns:m="http://schemas.openxmlformats.org/officeDocument/2006/math">
                    <m:r>
                      <a:rPr lang="en-US" sz="2000" b="0" i="1" smtClean="0">
                        <a:latin typeface="Cambria Math" panose="02040503050406030204" pitchFamily="18" charset="0"/>
                      </a:rPr>
                      <m:t>𝑁𝑃</m:t>
                    </m:r>
                  </m:oMath>
                </a14:m>
                <a:r>
                  <a:rPr lang="en-US" sz="2000" dirty="0"/>
                  <a:t>-complete language of all 3-colorable graphs</a:t>
                </a:r>
              </a:p>
            </p:txBody>
          </p:sp>
        </mc:Choice>
        <mc:Fallback xmlns="">
          <p:sp>
            <p:nvSpPr>
              <p:cNvPr id="14" name="TextBox 13">
                <a:extLst>
                  <a:ext uri="{FF2B5EF4-FFF2-40B4-BE49-F238E27FC236}">
                    <a16:creationId xmlns:a16="http://schemas.microsoft.com/office/drawing/2014/main" id="{2821AF54-34F1-4D1C-9EF6-6F0CFE486539}"/>
                  </a:ext>
                </a:extLst>
              </p:cNvPr>
              <p:cNvSpPr txBox="1">
                <a:spLocks noRot="1" noChangeAspect="1" noMove="1" noResize="1" noEditPoints="1" noAdjustHandles="1" noChangeArrowheads="1" noChangeShapeType="1" noTextEdit="1"/>
              </p:cNvSpPr>
              <p:nvPr/>
            </p:nvSpPr>
            <p:spPr>
              <a:xfrm>
                <a:off x="381000" y="1581090"/>
                <a:ext cx="8153400" cy="400110"/>
              </a:xfrm>
              <a:prstGeom prst="rect">
                <a:avLst/>
              </a:prstGeom>
              <a:blipFill>
                <a:blip r:embed="rId4"/>
                <a:stretch>
                  <a:fillRect l="-823"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9CD3BFD-0279-44E0-AD81-95AE2C4BB9D3}"/>
                  </a:ext>
                </a:extLst>
              </p:cNvPr>
              <p:cNvSpPr txBox="1"/>
              <p:nvPr/>
            </p:nvSpPr>
            <p:spPr>
              <a:xfrm>
                <a:off x="3478777" y="4601260"/>
                <a:ext cx="15240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m:t>
                      </m:r>
                      <m:r>
                        <a:rPr lang="en-US" sz="2400" b="0" i="1" smtClean="0">
                          <a:latin typeface="Cambria Math" panose="02040503050406030204" pitchFamily="18" charset="0"/>
                        </a:rPr>
                        <m:t>𝐸</m:t>
                      </m:r>
                    </m:oMath>
                  </m:oMathPara>
                </a14:m>
                <a:endParaRPr lang="en-US" sz="2400" dirty="0"/>
              </a:p>
            </p:txBody>
          </p:sp>
        </mc:Choice>
        <mc:Fallback xmlns="">
          <p:sp>
            <p:nvSpPr>
              <p:cNvPr id="55" name="TextBox 54">
                <a:extLst>
                  <a:ext uri="{FF2B5EF4-FFF2-40B4-BE49-F238E27FC236}">
                    <a16:creationId xmlns:a16="http://schemas.microsoft.com/office/drawing/2014/main" id="{D9CD3BFD-0279-44E0-AD81-95AE2C4BB9D3}"/>
                  </a:ext>
                </a:extLst>
              </p:cNvPr>
              <p:cNvSpPr txBox="1">
                <a:spLocks noRot="1" noChangeAspect="1" noMove="1" noResize="1" noEditPoints="1" noAdjustHandles="1" noChangeArrowheads="1" noChangeShapeType="1" noTextEdit="1"/>
              </p:cNvSpPr>
              <p:nvPr/>
            </p:nvSpPr>
            <p:spPr>
              <a:xfrm>
                <a:off x="3478777" y="4601260"/>
                <a:ext cx="1524000" cy="461665"/>
              </a:xfrm>
              <a:prstGeom prst="rect">
                <a:avLst/>
              </a:prstGeom>
              <a:blipFill>
                <a:blip r:embed="rId5"/>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54FA1C6-A6C7-426B-82FC-A4B5396BFDF5}"/>
                  </a:ext>
                </a:extLst>
              </p:cNvPr>
              <p:cNvSpPr txBox="1"/>
              <p:nvPr/>
            </p:nvSpPr>
            <p:spPr>
              <a:xfrm>
                <a:off x="2362200" y="5387652"/>
                <a:ext cx="3886200" cy="860748"/>
              </a:xfrm>
              <a:prstGeom prst="rect">
                <a:avLst/>
              </a:prstGeom>
              <a:noFill/>
            </p:spPr>
            <p:txBody>
              <a:bodyPr wrap="square" rtlCol="0">
                <a:spAutoFit/>
              </a:bodyPr>
              <a:lstStyle/>
              <a:p>
                <a:pPr algn="ctr"/>
                <a:r>
                  <a:rPr lang="en-US" sz="2400" dirty="0"/>
                  <a:t>Reveal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 </m:t>
                    </m:r>
                  </m:oMath>
                </a14:m>
                <a:r>
                  <a:rPr lang="en-US" sz="2400" dirty="0"/>
                  <a:t>with corresponding randomness</a:t>
                </a:r>
              </a:p>
            </p:txBody>
          </p:sp>
        </mc:Choice>
        <mc:Fallback xmlns="">
          <p:sp>
            <p:nvSpPr>
              <p:cNvPr id="56" name="TextBox 55">
                <a:extLst>
                  <a:ext uri="{FF2B5EF4-FFF2-40B4-BE49-F238E27FC236}">
                    <a16:creationId xmlns:a16="http://schemas.microsoft.com/office/drawing/2014/main" id="{E54FA1C6-A6C7-426B-82FC-A4B5396BFDF5}"/>
                  </a:ext>
                </a:extLst>
              </p:cNvPr>
              <p:cNvSpPr txBox="1">
                <a:spLocks noRot="1" noChangeAspect="1" noMove="1" noResize="1" noEditPoints="1" noAdjustHandles="1" noChangeArrowheads="1" noChangeShapeType="1" noTextEdit="1"/>
              </p:cNvSpPr>
              <p:nvPr/>
            </p:nvSpPr>
            <p:spPr>
              <a:xfrm>
                <a:off x="2362200" y="5387652"/>
                <a:ext cx="3886200" cy="860748"/>
              </a:xfrm>
              <a:prstGeom prst="rect">
                <a:avLst/>
              </a:prstGeom>
              <a:blipFill>
                <a:blip r:embed="rId6"/>
                <a:stretch>
                  <a:fillRect t="-4965" b="-156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E672880-8E21-4A51-BCB9-F4164EEFD35E}"/>
                  </a:ext>
                </a:extLst>
              </p:cNvPr>
              <p:cNvSpPr txBox="1"/>
              <p:nvPr/>
            </p:nvSpPr>
            <p:spPr>
              <a:xfrm>
                <a:off x="2209800" y="2743200"/>
                <a:ext cx="992295"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dirty="0" smtClean="0">
                          <a:solidFill>
                            <a:srgbClr val="FF0000"/>
                          </a:solidFill>
                          <a:latin typeface="Cambria Math"/>
                        </a:rPr>
                        <m:t>𝑃</m:t>
                      </m:r>
                    </m:oMath>
                  </m:oMathPara>
                </a14:m>
                <a:endParaRPr lang="en-US" sz="4400" dirty="0">
                  <a:solidFill>
                    <a:srgbClr val="FF0000"/>
                  </a:solidFill>
                </a:endParaRPr>
              </a:p>
            </p:txBody>
          </p:sp>
        </mc:Choice>
        <mc:Fallback xmlns="">
          <p:sp>
            <p:nvSpPr>
              <p:cNvPr id="5" name="TextBox 4">
                <a:extLst>
                  <a:ext uri="{FF2B5EF4-FFF2-40B4-BE49-F238E27FC236}">
                    <a16:creationId xmlns:a16="http://schemas.microsoft.com/office/drawing/2014/main" id="{9E672880-8E21-4A51-BCB9-F4164EEFD35E}"/>
                  </a:ext>
                </a:extLst>
              </p:cNvPr>
              <p:cNvSpPr txBox="1">
                <a:spLocks noRot="1" noChangeAspect="1" noMove="1" noResize="1" noEditPoints="1" noAdjustHandles="1" noChangeArrowheads="1" noChangeShapeType="1" noTextEdit="1"/>
              </p:cNvSpPr>
              <p:nvPr/>
            </p:nvSpPr>
            <p:spPr>
              <a:xfrm>
                <a:off x="2209800" y="2743200"/>
                <a:ext cx="992295"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D7E402-BD68-4FCD-8BB5-3781CD30DDF1}"/>
                  </a:ext>
                </a:extLst>
              </p:cNvPr>
              <p:cNvSpPr txBox="1"/>
              <p:nvPr/>
            </p:nvSpPr>
            <p:spPr>
              <a:xfrm>
                <a:off x="5389508" y="2743200"/>
                <a:ext cx="72166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a:rPr>
                        <m:t>𝑉</m:t>
                      </m:r>
                    </m:oMath>
                  </m:oMathPara>
                </a14:m>
                <a:endParaRPr lang="en-US" sz="4400" dirty="0">
                  <a:solidFill>
                    <a:srgbClr val="FF0000"/>
                  </a:solidFill>
                </a:endParaRPr>
              </a:p>
            </p:txBody>
          </p:sp>
        </mc:Choice>
        <mc:Fallback xmlns="">
          <p:sp>
            <p:nvSpPr>
              <p:cNvPr id="6" name="TextBox 5">
                <a:extLst>
                  <a:ext uri="{FF2B5EF4-FFF2-40B4-BE49-F238E27FC236}">
                    <a16:creationId xmlns:a16="http://schemas.microsoft.com/office/drawing/2014/main" id="{C6D7E402-BD68-4FCD-8BB5-3781CD30DDF1}"/>
                  </a:ext>
                </a:extLst>
              </p:cNvPr>
              <p:cNvSpPr txBox="1">
                <a:spLocks noRot="1" noChangeAspect="1" noMove="1" noResize="1" noEditPoints="1" noAdjustHandles="1" noChangeArrowheads="1" noChangeShapeType="1" noTextEdit="1"/>
              </p:cNvSpPr>
              <p:nvPr/>
            </p:nvSpPr>
            <p:spPr>
              <a:xfrm>
                <a:off x="5389508" y="2743200"/>
                <a:ext cx="721669" cy="769441"/>
              </a:xfrm>
              <a:prstGeom prst="rect">
                <a:avLst/>
              </a:prstGeom>
              <a:blipFill>
                <a:blip r:embed="rId8"/>
                <a:stretch>
                  <a:fillRect/>
                </a:stretch>
              </a:blipFill>
            </p:spPr>
            <p:txBody>
              <a:bodyPr/>
              <a:lstStyle/>
              <a:p>
                <a:r>
                  <a:rPr lang="en-US">
                    <a:noFill/>
                  </a:rPr>
                  <a:t> </a:t>
                </a:r>
              </a:p>
            </p:txBody>
          </p:sp>
        </mc:Fallback>
      </mc:AlternateContent>
      <p:sp>
        <p:nvSpPr>
          <p:cNvPr id="4" name="Line 12">
            <a:extLst>
              <a:ext uri="{FF2B5EF4-FFF2-40B4-BE49-F238E27FC236}">
                <a16:creationId xmlns:a16="http://schemas.microsoft.com/office/drawing/2014/main" id="{B9F4E54F-1A09-4F5F-8C55-8E4C034E7CED}"/>
              </a:ext>
            </a:extLst>
          </p:cNvPr>
          <p:cNvSpPr>
            <a:spLocks noChangeShapeType="1"/>
          </p:cNvSpPr>
          <p:nvPr/>
        </p:nvSpPr>
        <p:spPr bwMode="auto">
          <a:xfrm flipH="1">
            <a:off x="2679566" y="4323892"/>
            <a:ext cx="3076348"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F72DD1B-5E0B-4ECF-A1BD-E3C56EC4DA1B}"/>
                  </a:ext>
                </a:extLst>
              </p:cNvPr>
              <p:cNvSpPr txBox="1"/>
              <p:nvPr/>
            </p:nvSpPr>
            <p:spPr>
              <a:xfrm>
                <a:off x="381000" y="3648670"/>
                <a:ext cx="2059095" cy="1200329"/>
              </a:xfrm>
              <a:prstGeom prst="rect">
                <a:avLst/>
              </a:prstGeom>
              <a:noFill/>
            </p:spPr>
            <p:txBody>
              <a:bodyPr wrap="square" rtlCol="0">
                <a:spAutoFit/>
              </a:bodyPr>
              <a:lstStyle/>
              <a:p>
                <a:pPr algn="ctr"/>
                <a:r>
                  <a:rPr lang="en-US" dirty="0"/>
                  <a:t>Randomly permute the coloring, to obtain valid coloring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p:txBody>
          </p:sp>
        </mc:Choice>
        <mc:Fallback xmlns="">
          <p:sp>
            <p:nvSpPr>
              <p:cNvPr id="62" name="TextBox 61">
                <a:extLst>
                  <a:ext uri="{FF2B5EF4-FFF2-40B4-BE49-F238E27FC236}">
                    <a16:creationId xmlns:a16="http://schemas.microsoft.com/office/drawing/2014/main" id="{3F72DD1B-5E0B-4ECF-A1BD-E3C56EC4DA1B}"/>
                  </a:ext>
                </a:extLst>
              </p:cNvPr>
              <p:cNvSpPr txBox="1">
                <a:spLocks noRot="1" noChangeAspect="1" noMove="1" noResize="1" noEditPoints="1" noAdjustHandles="1" noChangeArrowheads="1" noChangeShapeType="1" noTextEdit="1"/>
              </p:cNvSpPr>
              <p:nvPr/>
            </p:nvSpPr>
            <p:spPr>
              <a:xfrm>
                <a:off x="381000" y="3648670"/>
                <a:ext cx="2059095" cy="1200329"/>
              </a:xfrm>
              <a:prstGeom prst="rect">
                <a:avLst/>
              </a:prstGeom>
              <a:blipFill>
                <a:blip r:embed="rId9"/>
                <a:stretch>
                  <a:fillRect l="-890" t="-3061" r="-2671" b="-7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0AAE80C-3103-4B4C-833C-6FD49A18A7FF}"/>
                  </a:ext>
                </a:extLst>
              </p:cNvPr>
              <p:cNvSpPr txBox="1"/>
              <p:nvPr/>
            </p:nvSpPr>
            <p:spPr>
              <a:xfrm>
                <a:off x="5768480" y="4343400"/>
                <a:ext cx="1699120" cy="923330"/>
              </a:xfrm>
              <a:prstGeom prst="rect">
                <a:avLst/>
              </a:prstGeom>
              <a:noFill/>
            </p:spPr>
            <p:txBody>
              <a:bodyPr wrap="square" rtlCol="0">
                <a:spAutoFit/>
              </a:bodyPr>
              <a:lstStyle/>
              <a:p>
                <a:r>
                  <a:rPr lang="en-US" dirty="0"/>
                  <a:t>Choose a random edge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𝐸</m:t>
                    </m:r>
                  </m:oMath>
                </a14:m>
                <a:endParaRPr lang="en-US" dirty="0"/>
              </a:p>
            </p:txBody>
          </p:sp>
        </mc:Choice>
        <mc:Fallback xmlns="">
          <p:sp>
            <p:nvSpPr>
              <p:cNvPr id="66" name="TextBox 65">
                <a:extLst>
                  <a:ext uri="{FF2B5EF4-FFF2-40B4-BE49-F238E27FC236}">
                    <a16:creationId xmlns:a16="http://schemas.microsoft.com/office/drawing/2014/main" id="{30AAE80C-3103-4B4C-833C-6FD49A18A7FF}"/>
                  </a:ext>
                </a:extLst>
              </p:cNvPr>
              <p:cNvSpPr txBox="1">
                <a:spLocks noRot="1" noChangeAspect="1" noMove="1" noResize="1" noEditPoints="1" noAdjustHandles="1" noChangeArrowheads="1" noChangeShapeType="1" noTextEdit="1"/>
              </p:cNvSpPr>
              <p:nvPr/>
            </p:nvSpPr>
            <p:spPr>
              <a:xfrm>
                <a:off x="5768480" y="4343400"/>
                <a:ext cx="1699120" cy="923330"/>
              </a:xfrm>
              <a:prstGeom prst="rect">
                <a:avLst/>
              </a:prstGeom>
              <a:blipFill>
                <a:blip r:embed="rId10"/>
                <a:stretch>
                  <a:fillRect l="-2867" t="-3974" b="-4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2092FCA-F30C-4026-A34D-F7DA06BAC893}"/>
                  </a:ext>
                </a:extLst>
              </p:cNvPr>
              <p:cNvSpPr txBox="1"/>
              <p:nvPr/>
            </p:nvSpPr>
            <p:spPr>
              <a:xfrm>
                <a:off x="2743200" y="3881735"/>
                <a:ext cx="24918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𝐶𝑜𝑚</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𝐶𝑜𝑚</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m:oMathPara>
                </a14:m>
                <a:endParaRPr lang="en-US" sz="2400" dirty="0"/>
              </a:p>
            </p:txBody>
          </p:sp>
        </mc:Choice>
        <mc:Fallback xmlns="">
          <p:sp>
            <p:nvSpPr>
              <p:cNvPr id="3" name="TextBox 2">
                <a:extLst>
                  <a:ext uri="{FF2B5EF4-FFF2-40B4-BE49-F238E27FC236}">
                    <a16:creationId xmlns:a16="http://schemas.microsoft.com/office/drawing/2014/main" id="{F2092FCA-F30C-4026-A34D-F7DA06BAC893}"/>
                  </a:ext>
                </a:extLst>
              </p:cNvPr>
              <p:cNvSpPr txBox="1">
                <a:spLocks noRot="1" noChangeAspect="1" noMove="1" noResize="1" noEditPoints="1" noAdjustHandles="1" noChangeArrowheads="1" noChangeShapeType="1" noTextEdit="1"/>
              </p:cNvSpPr>
              <p:nvPr/>
            </p:nvSpPr>
            <p:spPr>
              <a:xfrm>
                <a:off x="2743200" y="3881735"/>
                <a:ext cx="2491880" cy="461665"/>
              </a:xfrm>
              <a:prstGeom prst="rect">
                <a:avLst/>
              </a:prstGeom>
              <a:blipFill>
                <a:blip r:embed="rId11"/>
                <a:stretch>
                  <a:fillRect l="-489" r="-21027" b="-17105"/>
                </a:stretch>
              </a:blipFill>
            </p:spPr>
            <p:txBody>
              <a:bodyPr/>
              <a:lstStyle/>
              <a:p>
                <a:r>
                  <a:rPr lang="en-US">
                    <a:noFill/>
                  </a:rPr>
                  <a:t> </a:t>
                </a:r>
              </a:p>
            </p:txBody>
          </p:sp>
        </mc:Fallback>
      </mc:AlternateContent>
    </p:spTree>
    <p:extLst>
      <p:ext uri="{BB962C8B-B14F-4D97-AF65-F5344CB8AC3E}">
        <p14:creationId xmlns:p14="http://schemas.microsoft.com/office/powerpoint/2010/main" val="13539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547C-ACA0-4A26-ABD3-E91BD36AF18F}"/>
              </a:ext>
            </a:extLst>
          </p:cNvPr>
          <p:cNvSpPr>
            <a:spLocks noGrp="1"/>
          </p:cNvSpPr>
          <p:nvPr>
            <p:ph type="title"/>
          </p:nvPr>
        </p:nvSpPr>
        <p:spPr/>
        <p:txBody>
          <a:bodyPr>
            <a:normAutofit fontScale="90000"/>
          </a:bodyPr>
          <a:lstStyle/>
          <a:p>
            <a:r>
              <a:rPr lang="en-US" dirty="0"/>
              <a:t>Constructing a Commitment Scheme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515CC9-FB50-49A9-879E-31F26CB94FE5}"/>
                  </a:ext>
                </a:extLst>
              </p:cNvPr>
              <p:cNvSpPr>
                <a:spLocks noGrp="1"/>
              </p:cNvSpPr>
              <p:nvPr>
                <p:ph idx="1"/>
              </p:nvPr>
            </p:nvSpPr>
            <p:spPr>
              <a:xfrm>
                <a:off x="457200" y="1600201"/>
                <a:ext cx="8229600" cy="1600199"/>
              </a:xfrm>
            </p:spPr>
            <p:txBody>
              <a:bodyPr/>
              <a:lstStyle/>
              <a:p>
                <a:pPr marL="0" indent="0">
                  <a:buNone/>
                </a:pPr>
                <a:r>
                  <a:rPr lang="en-US" sz="2400" b="1" dirty="0">
                    <a:solidFill>
                      <a:srgbClr val="FF0000"/>
                    </a:solidFill>
                  </a:rPr>
                  <a:t>Construction 1:  </a:t>
                </a:r>
              </a:p>
              <a:p>
                <a:pPr marL="0" indent="0">
                  <a:buNone/>
                </a:pPr>
                <a:r>
                  <a:rPr lang="en-US" sz="2400" b="0" dirty="0"/>
                  <a:t>Let </a:t>
                </a: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oMath>
                </a14:m>
                <a:r>
                  <a:rPr lang="en-US" sz="2400" b="0" dirty="0"/>
                  <a:t>be an injective OWF.</a:t>
                </a:r>
              </a:p>
              <a:p>
                <a:pPr marL="0" indent="0">
                  <a:buNone/>
                </a:pPr>
                <a:endParaRPr lang="en-US" sz="1800" dirty="0"/>
              </a:p>
              <a:p>
                <a:pPr marL="0" indent="0" algn="ctr">
                  <a:buNone/>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rPr>
                        <m:t>𝑪𝒐𝒎</m:t>
                      </m:r>
                      <m:d>
                        <m:dPr>
                          <m:ctrlPr>
                            <a:rPr lang="en-US" sz="2400" b="1" i="1" smtClean="0">
                              <a:solidFill>
                                <a:schemeClr val="tx1"/>
                              </a:solidFill>
                              <a:latin typeface="Cambria Math" panose="02040503050406030204" pitchFamily="18" charset="0"/>
                            </a:rPr>
                          </m:ctrlPr>
                        </m:dPr>
                        <m:e>
                          <m:r>
                            <a:rPr lang="en-US" sz="2400" b="1" i="1" smtClean="0">
                              <a:solidFill>
                                <a:schemeClr val="tx1"/>
                              </a:solidFill>
                              <a:latin typeface="Cambria Math" panose="02040503050406030204" pitchFamily="18" charset="0"/>
                            </a:rPr>
                            <m:t>𝒃</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𝒓</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𝒔</m:t>
                          </m:r>
                          <m:r>
                            <a:rPr lang="en-US" sz="2400" b="1" i="1" smtClean="0">
                              <a:solidFill>
                                <a:schemeClr val="tx1"/>
                              </a:solidFill>
                              <a:latin typeface="Cambria Math" panose="02040503050406030204" pitchFamily="18" charset="0"/>
                            </a:rPr>
                            <m:t>)</m:t>
                          </m:r>
                        </m:e>
                      </m:d>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𝒇</m:t>
                      </m:r>
                      <m:d>
                        <m:dPr>
                          <m:ctrlPr>
                            <a:rPr lang="en-US" sz="2400" b="1" i="1" smtClean="0">
                              <a:solidFill>
                                <a:schemeClr val="tx1"/>
                              </a:solidFill>
                              <a:latin typeface="Cambria Math" panose="02040503050406030204" pitchFamily="18" charset="0"/>
                            </a:rPr>
                          </m:ctrlPr>
                        </m:dPr>
                        <m:e>
                          <m:r>
                            <a:rPr lang="en-US" sz="2400" b="1" i="1" smtClean="0">
                              <a:solidFill>
                                <a:schemeClr val="tx1"/>
                              </a:solidFill>
                              <a:latin typeface="Cambria Math" panose="02040503050406030204" pitchFamily="18" charset="0"/>
                            </a:rPr>
                            <m:t>𝒓</m:t>
                          </m:r>
                        </m:e>
                      </m:d>
                      <m:r>
                        <a:rPr lang="en-US" sz="2400" b="1" i="0"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𝒔</m:t>
                      </m:r>
                      <m:r>
                        <a:rPr lang="en-US" sz="2400" b="1" i="1" smtClean="0">
                          <a:solidFill>
                            <a:schemeClr val="tx1"/>
                          </a:solidFill>
                          <a:latin typeface="Cambria Math" panose="02040503050406030204" pitchFamily="18" charset="0"/>
                        </a:rPr>
                        <m:t>,(</m:t>
                      </m:r>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𝒓</m:t>
                          </m:r>
                        </m:e>
                        <m:sub>
                          <m:r>
                            <a:rPr lang="en-US" sz="2400" b="1" i="1" smtClean="0">
                              <a:solidFill>
                                <a:schemeClr val="tx1"/>
                              </a:solidFill>
                              <a:latin typeface="Cambria Math" panose="02040503050406030204" pitchFamily="18" charset="0"/>
                            </a:rPr>
                            <m:t>𝒊</m:t>
                          </m:r>
                        </m:sub>
                      </m:sSub>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rPr>
                            <m:t>𝒔</m:t>
                          </m:r>
                        </m:e>
                        <m:sub>
                          <m:r>
                            <a:rPr lang="en-US" sz="2400" b="1" i="1" smtClean="0">
                              <a:solidFill>
                                <a:schemeClr val="tx1"/>
                              </a:solidFill>
                              <a:latin typeface="Cambria Math" panose="02040503050406030204" pitchFamily="18" charset="0"/>
                            </a:rPr>
                            <m:t>𝒊</m:t>
                          </m:r>
                        </m:sub>
                      </m:sSub>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𝒃</m:t>
                      </m:r>
                      <m:r>
                        <a:rPr lang="en-US" sz="2400" b="1" i="1" smtClean="0">
                          <a:solidFill>
                            <a:schemeClr val="tx1"/>
                          </a:solidFill>
                          <a:latin typeface="Cambria Math" panose="02040503050406030204" pitchFamily="18" charset="0"/>
                        </a:rPr>
                        <m:t>)</m:t>
                      </m:r>
                    </m:oMath>
                  </m:oMathPara>
                </a14:m>
                <a:endParaRPr lang="en-US" sz="2400" b="1" dirty="0">
                  <a:solidFill>
                    <a:schemeClr val="tx1"/>
                  </a:solidFill>
                </a:endParaRPr>
              </a:p>
            </p:txBody>
          </p:sp>
        </mc:Choice>
        <mc:Fallback xmlns="">
          <p:sp>
            <p:nvSpPr>
              <p:cNvPr id="3" name="Content Placeholder 2">
                <a:extLst>
                  <a:ext uri="{FF2B5EF4-FFF2-40B4-BE49-F238E27FC236}">
                    <a16:creationId xmlns:a16="http://schemas.microsoft.com/office/drawing/2014/main" id="{54515CC9-FB50-49A9-879E-31F26CB94FE5}"/>
                  </a:ext>
                </a:extLst>
              </p:cNvPr>
              <p:cNvSpPr>
                <a:spLocks noGrp="1" noRot="1" noChangeAspect="1" noMove="1" noResize="1" noEditPoints="1" noAdjustHandles="1" noChangeArrowheads="1" noChangeShapeType="1" noTextEdit="1"/>
              </p:cNvSpPr>
              <p:nvPr>
                <p:ph idx="1"/>
              </p:nvPr>
            </p:nvSpPr>
            <p:spPr>
              <a:xfrm>
                <a:off x="457200" y="1600201"/>
                <a:ext cx="8229600" cy="1600199"/>
              </a:xfrm>
              <a:blipFill>
                <a:blip r:embed="rId3"/>
                <a:stretch>
                  <a:fillRect l="-1111" t="-3053" b="-4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49F4FB-CC55-4A94-9751-A8845E868AA6}"/>
                  </a:ext>
                </a:extLst>
              </p:cNvPr>
              <p:cNvSpPr txBox="1"/>
              <p:nvPr/>
            </p:nvSpPr>
            <p:spPr>
              <a:xfrm>
                <a:off x="457200" y="4267200"/>
                <a:ext cx="8229600" cy="1138773"/>
              </a:xfrm>
              <a:prstGeom prst="rect">
                <a:avLst/>
              </a:prstGeom>
              <a:noFill/>
            </p:spPr>
            <p:txBody>
              <a:bodyPr wrap="square" rtlCol="0">
                <a:spAutoFit/>
              </a:bodyPr>
              <a:lstStyle/>
              <a:p>
                <a:r>
                  <a:rPr lang="en-US" sz="2400" b="1" dirty="0">
                    <a:solidFill>
                      <a:srgbClr val="FF0000"/>
                    </a:solidFill>
                  </a:rPr>
                  <a:t>Hiding:</a:t>
                </a:r>
                <a:r>
                  <a:rPr lang="en-US" sz="2400" dirty="0"/>
                  <a:t>  Relies on the fact that if </a:t>
                </a:r>
                <a14:m>
                  <m:oMath xmlns:m="http://schemas.openxmlformats.org/officeDocument/2006/math">
                    <m:r>
                      <a:rPr lang="en-US" sz="2400" b="1" i="1" smtClean="0">
                        <a:solidFill>
                          <a:srgbClr val="FF0000"/>
                        </a:solidFill>
                        <a:latin typeface="Cambria Math" panose="02040503050406030204" pitchFamily="18" charset="0"/>
                      </a:rPr>
                      <m:t>𝒇</m:t>
                    </m:r>
                    <m:r>
                      <a:rPr lang="en-US" sz="2400" b="1" i="1" smtClean="0">
                        <a:solidFill>
                          <a:srgbClr val="FF0000"/>
                        </a:solidFill>
                        <a:latin typeface="Cambria Math" panose="02040503050406030204" pitchFamily="18" charset="0"/>
                      </a:rPr>
                      <m:t> </m:t>
                    </m:r>
                  </m:oMath>
                </a14:m>
                <a:r>
                  <a:rPr lang="en-US" sz="2400" b="1" dirty="0">
                    <a:solidFill>
                      <a:srgbClr val="FF0000"/>
                    </a:solidFill>
                  </a:rPr>
                  <a:t>is one-way </a:t>
                </a:r>
                <a:r>
                  <a:rPr lang="en-US" sz="2400" dirty="0"/>
                  <a:t>then:</a:t>
                </a:r>
              </a:p>
              <a:p>
                <a:r>
                  <a:rPr lang="en-US" dirty="0"/>
                  <a:t> </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e>
                          </m:d>
                          <m:r>
                            <a:rPr lang="en-US" sz="2400" b="0" i="1" smtClean="0">
                              <a:latin typeface="Cambria Math" panose="02040503050406030204" pitchFamily="18" charset="0"/>
                            </a:rPr>
                            <m:t>,</m:t>
                          </m:r>
                          <m:r>
                            <a:rPr lang="en-US" sz="2400" b="0" i="1" smtClean="0">
                              <a:latin typeface="Cambria Math" panose="02040503050406030204" pitchFamily="18" charset="0"/>
                            </a:rPr>
                            <m:t>𝑠</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𝑟</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e>
                          </m:d>
                          <m:r>
                            <a:rPr lang="en-US" sz="2400" b="0" i="1" smtClean="0">
                              <a:latin typeface="Cambria Math" panose="02040503050406030204" pitchFamily="18" charset="0"/>
                            </a:rPr>
                            <m:t>,</m:t>
                          </m:r>
                          <m:r>
                            <a:rPr lang="en-US" sz="2400" b="0" i="1" smtClean="0">
                              <a:latin typeface="Cambria Math" panose="02040503050406030204" pitchFamily="18" charset="0"/>
                            </a:rPr>
                            <m:t>𝑠</m:t>
                          </m:r>
                        </m:e>
                      </m:d>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m:t>
                      </m:r>
                    </m:oMath>
                  </m:oMathPara>
                </a14:m>
                <a:endParaRPr lang="en-US" sz="2400" dirty="0"/>
              </a:p>
            </p:txBody>
          </p:sp>
        </mc:Choice>
        <mc:Fallback xmlns="">
          <p:sp>
            <p:nvSpPr>
              <p:cNvPr id="4" name="TextBox 3">
                <a:extLst>
                  <a:ext uri="{FF2B5EF4-FFF2-40B4-BE49-F238E27FC236}">
                    <a16:creationId xmlns:a16="http://schemas.microsoft.com/office/drawing/2014/main" id="{4649F4FB-CC55-4A94-9751-A8845E868AA6}"/>
                  </a:ext>
                </a:extLst>
              </p:cNvPr>
              <p:cNvSpPr txBox="1">
                <a:spLocks noRot="1" noChangeAspect="1" noMove="1" noResize="1" noEditPoints="1" noAdjustHandles="1" noChangeArrowheads="1" noChangeShapeType="1" noTextEdit="1"/>
              </p:cNvSpPr>
              <p:nvPr/>
            </p:nvSpPr>
            <p:spPr>
              <a:xfrm>
                <a:off x="457200" y="4267200"/>
                <a:ext cx="8229600" cy="1138773"/>
              </a:xfrm>
              <a:prstGeom prst="rect">
                <a:avLst/>
              </a:prstGeom>
              <a:blipFill>
                <a:blip r:embed="rId4"/>
                <a:stretch>
                  <a:fillRect l="-1111" t="-4278" b="-3743"/>
                </a:stretch>
              </a:blipFill>
            </p:spPr>
            <p:txBody>
              <a:bodyPr/>
              <a:lstStyle/>
              <a:p>
                <a:r>
                  <a:rPr lang="en-US">
                    <a:noFill/>
                  </a:rPr>
                  <a:t> </a:t>
                </a:r>
              </a:p>
            </p:txBody>
          </p:sp>
        </mc:Fallback>
      </mc:AlternateContent>
      <p:sp>
        <p:nvSpPr>
          <p:cNvPr id="7" name="Speech Bubble: Oval 6">
            <a:extLst>
              <a:ext uri="{FF2B5EF4-FFF2-40B4-BE49-F238E27FC236}">
                <a16:creationId xmlns:a16="http://schemas.microsoft.com/office/drawing/2014/main" id="{E4030371-6ADA-4D9C-AA5E-E69E9C9C490F}"/>
              </a:ext>
            </a:extLst>
          </p:cNvPr>
          <p:cNvSpPr/>
          <p:nvPr/>
        </p:nvSpPr>
        <p:spPr>
          <a:xfrm>
            <a:off x="152400" y="5410200"/>
            <a:ext cx="3352800" cy="1138773"/>
          </a:xfrm>
          <a:prstGeom prst="wedgeEllipseCallout">
            <a:avLst>
              <a:gd name="adj1" fmla="val 58149"/>
              <a:gd name="adj2" fmla="val -549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Known as </a:t>
            </a:r>
            <a:r>
              <a:rPr lang="en-US" b="1" dirty="0"/>
              <a:t>a </a:t>
            </a:r>
            <a:r>
              <a:rPr lang="en-US" b="1" dirty="0">
                <a:solidFill>
                  <a:srgbClr val="FFFF00"/>
                </a:solidFill>
              </a:rPr>
              <a:t>hard-core predicate</a:t>
            </a:r>
          </a:p>
          <a:p>
            <a:pPr algn="ctr"/>
            <a:r>
              <a:rPr lang="en-US" b="1" dirty="0"/>
              <a:t>[Goldreich-Levin89]</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AD6747-A765-4A07-A3EF-E1AC2EA70226}"/>
                  </a:ext>
                </a:extLst>
              </p:cNvPr>
              <p:cNvSpPr txBox="1"/>
              <p:nvPr/>
            </p:nvSpPr>
            <p:spPr>
              <a:xfrm>
                <a:off x="457200" y="3579985"/>
                <a:ext cx="7010400" cy="461665"/>
              </a:xfrm>
              <a:prstGeom prst="rect">
                <a:avLst/>
              </a:prstGeom>
              <a:noFill/>
            </p:spPr>
            <p:txBody>
              <a:bodyPr wrap="square">
                <a:spAutoFit/>
              </a:bodyPr>
              <a:lstStyle/>
              <a:p>
                <a:r>
                  <a:rPr lang="en-US" sz="2400" b="1" dirty="0">
                    <a:solidFill>
                      <a:srgbClr val="FF0000"/>
                    </a:solidFill>
                  </a:rPr>
                  <a:t>Binding:</a:t>
                </a:r>
                <a:r>
                  <a:rPr lang="en-US" sz="2400" dirty="0"/>
                  <a:t>  Follows from the fact that </a:t>
                </a: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 </m:t>
                    </m:r>
                  </m:oMath>
                </a14:m>
                <a:r>
                  <a:rPr lang="en-US" sz="2400" dirty="0"/>
                  <a:t>is injective </a:t>
                </a:r>
              </a:p>
            </p:txBody>
          </p:sp>
        </mc:Choice>
        <mc:Fallback xmlns="">
          <p:sp>
            <p:nvSpPr>
              <p:cNvPr id="9" name="TextBox 8">
                <a:extLst>
                  <a:ext uri="{FF2B5EF4-FFF2-40B4-BE49-F238E27FC236}">
                    <a16:creationId xmlns:a16="http://schemas.microsoft.com/office/drawing/2014/main" id="{8DAD6747-A765-4A07-A3EF-E1AC2EA70226}"/>
                  </a:ext>
                </a:extLst>
              </p:cNvPr>
              <p:cNvSpPr txBox="1">
                <a:spLocks noRot="1" noChangeAspect="1" noMove="1" noResize="1" noEditPoints="1" noAdjustHandles="1" noChangeArrowheads="1" noChangeShapeType="1" noTextEdit="1"/>
              </p:cNvSpPr>
              <p:nvPr/>
            </p:nvSpPr>
            <p:spPr>
              <a:xfrm>
                <a:off x="457200" y="3579985"/>
                <a:ext cx="7010400" cy="461665"/>
              </a:xfrm>
              <a:prstGeom prst="rect">
                <a:avLst/>
              </a:prstGeom>
              <a:blipFill>
                <a:blip r:embed="rId5"/>
                <a:stretch>
                  <a:fillRect l="-1304"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63209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547C-ACA0-4A26-ABD3-E91BD36AF18F}"/>
              </a:ext>
            </a:extLst>
          </p:cNvPr>
          <p:cNvSpPr>
            <a:spLocks noGrp="1"/>
          </p:cNvSpPr>
          <p:nvPr>
            <p:ph type="title"/>
          </p:nvPr>
        </p:nvSpPr>
        <p:spPr/>
        <p:txBody>
          <a:bodyPr>
            <a:normAutofit fontScale="90000"/>
          </a:bodyPr>
          <a:lstStyle/>
          <a:p>
            <a:r>
              <a:rPr lang="en-US" dirty="0"/>
              <a:t>Constructing a Commitment Scheme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515CC9-FB50-49A9-879E-31F26CB94FE5}"/>
                  </a:ext>
                </a:extLst>
              </p:cNvPr>
              <p:cNvSpPr>
                <a:spLocks noGrp="1"/>
              </p:cNvSpPr>
              <p:nvPr>
                <p:ph idx="1"/>
              </p:nvPr>
            </p:nvSpPr>
            <p:spPr>
              <a:xfrm>
                <a:off x="457200" y="1600201"/>
                <a:ext cx="8229600" cy="1600199"/>
              </a:xfrm>
            </p:spPr>
            <p:txBody>
              <a:bodyPr>
                <a:normAutofit fontScale="92500" lnSpcReduction="20000"/>
              </a:bodyPr>
              <a:lstStyle/>
              <a:p>
                <a:pPr marL="0" indent="0">
                  <a:buNone/>
                </a:pPr>
                <a:r>
                  <a:rPr lang="en-US" sz="2400" b="1" dirty="0">
                    <a:solidFill>
                      <a:srgbClr val="FF0000"/>
                    </a:solidFill>
                  </a:rPr>
                  <a:t>Construction 2:  </a:t>
                </a:r>
              </a:p>
              <a:p>
                <a:pPr marL="0" indent="0">
                  <a:buNone/>
                </a:pPr>
                <a:r>
                  <a:rPr lang="en-US" sz="2400" b="0" dirty="0"/>
                  <a:t>Let </a:t>
                </a:r>
                <a14:m>
                  <m:oMath xmlns:m="http://schemas.openxmlformats.org/officeDocument/2006/math">
                    <m:r>
                      <a:rPr lang="en-US" sz="2400" b="0" i="1" smtClean="0">
                        <a:latin typeface="Cambria Math" panose="02040503050406030204" pitchFamily="18" charset="0"/>
                      </a:rPr>
                      <m:t>𝐺</m:t>
                    </m:r>
                    <m:r>
                      <a:rPr lang="en-US" sz="2400" b="0" i="1" smtClean="0">
                        <a:latin typeface="Cambria Math" panose="02040503050406030204" pitchFamily="18" charset="0"/>
                      </a:rPr>
                      <m:t> </m:t>
                    </m:r>
                  </m:oMath>
                </a14:m>
                <a:r>
                  <a:rPr lang="en-US" sz="2400" b="0" dirty="0"/>
                  <a:t>be </a:t>
                </a:r>
                <a:r>
                  <a:rPr lang="en-US" sz="2400" dirty="0"/>
                  <a:t>a group of </a:t>
                </a:r>
                <a:r>
                  <a:rPr lang="en-US" sz="2400" b="0" dirty="0"/>
                  <a:t>prime order </a:t>
                </a:r>
                <a:r>
                  <a:rPr lang="en-US" sz="2400" dirty="0"/>
                  <a:t>p</a:t>
                </a:r>
                <a:r>
                  <a:rPr lang="en-US" sz="2400" b="0" dirty="0"/>
                  <a:t>, let </a:t>
                </a:r>
                <a14:m>
                  <m:oMath xmlns:m="http://schemas.openxmlformats.org/officeDocument/2006/math">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𝐺</m:t>
                    </m:r>
                  </m:oMath>
                </a14:m>
                <a:r>
                  <a:rPr lang="en-US" sz="2400" b="0" dirty="0"/>
                  <a:t> be any generator, and </a:t>
                </a:r>
                <a14:m>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 </m:t>
                    </m:r>
                  </m:oMath>
                </a14:m>
                <a:r>
                  <a:rPr lang="en-US" sz="2400" b="0" dirty="0"/>
                  <a:t>be a random group element.</a:t>
                </a:r>
              </a:p>
              <a:p>
                <a:pPr marL="0" indent="0">
                  <a:buNone/>
                </a:pPr>
                <a:endParaRPr lang="en-US" sz="1800" dirty="0"/>
              </a:p>
              <a:p>
                <a:pPr marL="0" indent="0" algn="ctr">
                  <a:buNone/>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rPr>
                        <m:t>𝑪𝒐</m:t>
                      </m:r>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rPr>
                            <m:t>𝒎</m:t>
                          </m:r>
                        </m:e>
                        <m:sub>
                          <m:r>
                            <a:rPr lang="en-US" sz="2400" b="1" i="1" smtClean="0">
                              <a:solidFill>
                                <a:schemeClr val="tx1"/>
                              </a:solidFill>
                              <a:latin typeface="Cambria Math" panose="02040503050406030204" pitchFamily="18" charset="0"/>
                            </a:rPr>
                            <m:t>𝒈</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𝒉</m:t>
                          </m:r>
                        </m:sub>
                      </m:sSub>
                      <m:d>
                        <m:dPr>
                          <m:ctrlPr>
                            <a:rPr lang="en-US" sz="2400" b="1" i="1" smtClean="0">
                              <a:solidFill>
                                <a:schemeClr val="tx1"/>
                              </a:solidFill>
                              <a:latin typeface="Cambria Math" panose="02040503050406030204" pitchFamily="18" charset="0"/>
                            </a:rPr>
                          </m:ctrlPr>
                        </m:dPr>
                        <m:e>
                          <m:r>
                            <a:rPr lang="en-US" sz="2400" b="1" i="1" smtClean="0">
                              <a:solidFill>
                                <a:schemeClr val="tx1"/>
                              </a:solidFill>
                              <a:latin typeface="Cambria Math" panose="02040503050406030204" pitchFamily="18" charset="0"/>
                            </a:rPr>
                            <m:t>𝒎</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𝒓</m:t>
                          </m:r>
                        </m:e>
                      </m:d>
                      <m:r>
                        <a:rPr lang="en-US" sz="2400" b="1" i="1" smtClean="0">
                          <a:solidFill>
                            <a:schemeClr val="tx1"/>
                          </a:solidFill>
                          <a:latin typeface="Cambria Math" panose="02040503050406030204" pitchFamily="18" charset="0"/>
                        </a:rPr>
                        <m:t>=</m:t>
                      </m:r>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panose="02040503050406030204" pitchFamily="18" charset="0"/>
                            </a:rPr>
                            <m:t>𝒈</m:t>
                          </m:r>
                        </m:e>
                        <m:sup>
                          <m:r>
                            <a:rPr lang="en-US" sz="2400" b="1" i="1" smtClean="0">
                              <a:solidFill>
                                <a:schemeClr val="tx1"/>
                              </a:solidFill>
                              <a:latin typeface="Cambria Math" panose="02040503050406030204" pitchFamily="18" charset="0"/>
                            </a:rPr>
                            <m:t>𝒎</m:t>
                          </m:r>
                        </m:sup>
                      </m:sSup>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panose="02040503050406030204" pitchFamily="18" charset="0"/>
                            </a:rPr>
                            <m:t>𝒉</m:t>
                          </m:r>
                        </m:e>
                        <m:sup>
                          <m:r>
                            <a:rPr lang="en-US" sz="2400" b="1" i="1" smtClean="0">
                              <a:solidFill>
                                <a:schemeClr val="tx1"/>
                              </a:solidFill>
                              <a:latin typeface="Cambria Math" panose="02040503050406030204" pitchFamily="18" charset="0"/>
                            </a:rPr>
                            <m:t>𝒓</m:t>
                          </m:r>
                        </m:sup>
                      </m:sSup>
                    </m:oMath>
                  </m:oMathPara>
                </a14:m>
                <a:endParaRPr lang="en-US" sz="2400" b="1" dirty="0">
                  <a:solidFill>
                    <a:schemeClr val="tx1"/>
                  </a:solidFill>
                </a:endParaRPr>
              </a:p>
            </p:txBody>
          </p:sp>
        </mc:Choice>
        <mc:Fallback xmlns="">
          <p:sp>
            <p:nvSpPr>
              <p:cNvPr id="3" name="Content Placeholder 2">
                <a:extLst>
                  <a:ext uri="{FF2B5EF4-FFF2-40B4-BE49-F238E27FC236}">
                    <a16:creationId xmlns:a16="http://schemas.microsoft.com/office/drawing/2014/main" id="{54515CC9-FB50-49A9-879E-31F26CB94FE5}"/>
                  </a:ext>
                </a:extLst>
              </p:cNvPr>
              <p:cNvSpPr>
                <a:spLocks noGrp="1" noRot="1" noChangeAspect="1" noMove="1" noResize="1" noEditPoints="1" noAdjustHandles="1" noChangeArrowheads="1" noChangeShapeType="1" noTextEdit="1"/>
              </p:cNvSpPr>
              <p:nvPr>
                <p:ph idx="1"/>
              </p:nvPr>
            </p:nvSpPr>
            <p:spPr>
              <a:xfrm>
                <a:off x="457200" y="1600201"/>
                <a:ext cx="8229600" cy="1600199"/>
              </a:xfrm>
              <a:blipFill>
                <a:blip r:embed="rId3"/>
                <a:stretch>
                  <a:fillRect l="-963" t="-6489" b="-76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649F4FB-CC55-4A94-9751-A8845E868AA6}"/>
              </a:ext>
            </a:extLst>
          </p:cNvPr>
          <p:cNvSpPr txBox="1"/>
          <p:nvPr/>
        </p:nvSpPr>
        <p:spPr>
          <a:xfrm>
            <a:off x="457200" y="3429000"/>
            <a:ext cx="8229600" cy="461665"/>
          </a:xfrm>
          <a:prstGeom prst="rect">
            <a:avLst/>
          </a:prstGeom>
          <a:noFill/>
        </p:spPr>
        <p:txBody>
          <a:bodyPr wrap="square" rtlCol="0">
            <a:spAutoFit/>
          </a:bodyPr>
          <a:lstStyle/>
          <a:p>
            <a:r>
              <a:rPr lang="en-US" sz="2400" b="1" dirty="0">
                <a:solidFill>
                  <a:srgbClr val="FF0000"/>
                </a:solidFill>
              </a:rPr>
              <a:t>Hiding:</a:t>
            </a:r>
            <a:r>
              <a:rPr lang="en-US" sz="2400" dirty="0"/>
              <a:t>  Information theoretically!</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AD6747-A765-4A07-A3EF-E1AC2EA70226}"/>
                  </a:ext>
                </a:extLst>
              </p:cNvPr>
              <p:cNvSpPr txBox="1"/>
              <p:nvPr/>
            </p:nvSpPr>
            <p:spPr>
              <a:xfrm>
                <a:off x="457200" y="4297918"/>
                <a:ext cx="7924800" cy="2107693"/>
              </a:xfrm>
              <a:prstGeom prst="rect">
                <a:avLst/>
              </a:prstGeom>
              <a:noFill/>
            </p:spPr>
            <p:txBody>
              <a:bodyPr wrap="square">
                <a:spAutoFit/>
              </a:bodyPr>
              <a:lstStyle/>
              <a:p>
                <a:r>
                  <a:rPr lang="en-US" sz="2400" b="1" dirty="0">
                    <a:solidFill>
                      <a:srgbClr val="FF0000"/>
                    </a:solidFill>
                  </a:rPr>
                  <a:t>Binding:</a:t>
                </a:r>
                <a:r>
                  <a:rPr lang="en-US" sz="2400" dirty="0"/>
                  <a:t>  Follows from the Discrete Log assumption.</a:t>
                </a:r>
              </a:p>
              <a:p>
                <a:r>
                  <a:rPr lang="en-US" sz="2400" dirty="0"/>
                  <a:t>If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𝑃𝑃𝑇</m:t>
                    </m:r>
                    <m:r>
                      <a:rPr lang="en-US" sz="2400" b="0" i="1" smtClean="0">
                        <a:latin typeface="Cambria Math" panose="02040503050406030204" pitchFamily="18" charset="0"/>
                      </a:rPr>
                      <m:t> </m:t>
                    </m:r>
                  </m:oMath>
                </a14:m>
                <a:r>
                  <a:rPr lang="en-US" sz="2400" dirty="0" err="1"/>
                  <a:t>alg</a:t>
                </a:r>
                <a:r>
                  <a:rPr lang="en-US" sz="2400" dirty="0"/>
                  <a:t>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 </m:t>
                    </m:r>
                  </m:oMath>
                </a14:m>
                <a:r>
                  <a:rPr lang="en-US" sz="2400" dirty="0" err="1"/>
                  <a:t>s.t.</a:t>
                </a:r>
                <a:r>
                  <a:rPr lang="en-US" sz="2400" dirty="0"/>
                  <a:t> </a:t>
                </a:r>
              </a:p>
              <a:p>
                <a14:m>
                  <m:oMath xmlns:m="http://schemas.openxmlformats.org/officeDocument/2006/math">
                    <m:r>
                      <a:rPr lang="en-US" sz="2400" b="0" i="1" smtClean="0">
                        <a:latin typeface="Cambria Math" panose="02040503050406030204" pitchFamily="18" charset="0"/>
                      </a:rPr>
                      <m:t>𝐴</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h</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 </m:t>
                    </m:r>
                  </m:oMath>
                </a14:m>
                <a:r>
                  <a:rPr lang="en-US" sz="2400" dirty="0"/>
                  <a:t>where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h</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1</m:t>
                            </m:r>
                          </m:sub>
                        </m:sSub>
                      </m:sup>
                    </m:sSup>
                    <m:r>
                      <a:rPr lang="en-US" sz="2400" b="0" i="1" smtClean="0">
                        <a:latin typeface="Cambria Math" panose="02040503050406030204" pitchFamily="18" charset="0"/>
                      </a:rPr>
                      <m:t>=</m:t>
                    </m:r>
                  </m:oMath>
                </a14:m>
                <a:r>
                  <a:rPr lang="en-US" sz="2400" dirty="0"/>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𝑔</m:t>
                        </m:r>
                      </m:e>
                      <m:sup>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b="0" i="1" smtClean="0">
                                <a:latin typeface="Cambria Math" panose="02040503050406030204" pitchFamily="18" charset="0"/>
                              </a:rPr>
                              <m:t>2</m:t>
                            </m:r>
                          </m:sub>
                        </m:sSub>
                      </m:sup>
                    </m:sSup>
                    <m:sSup>
                      <m:sSupPr>
                        <m:ctrlPr>
                          <a:rPr lang="en-US" sz="2400" i="1">
                            <a:latin typeface="Cambria Math" panose="02040503050406030204" pitchFamily="18" charset="0"/>
                          </a:rPr>
                        </m:ctrlPr>
                      </m:sSupPr>
                      <m:e>
                        <m:r>
                          <a:rPr lang="en-US" sz="2400" i="1">
                            <a:latin typeface="Cambria Math" panose="02040503050406030204" pitchFamily="18" charset="0"/>
                          </a:rPr>
                          <m:t>h</m:t>
                        </m:r>
                      </m:e>
                      <m:sup>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2</m:t>
                            </m:r>
                          </m:sub>
                        </m:sSub>
                      </m:sup>
                    </m:sSup>
                    <m:r>
                      <a:rPr lang="en-US" sz="2400" b="0" i="1" smtClean="0">
                        <a:latin typeface="Cambria Math" panose="02040503050406030204" pitchFamily="18" charset="0"/>
                      </a:rPr>
                      <m:t> </m:t>
                    </m:r>
                  </m:oMath>
                </a14:m>
                <a:r>
                  <a:rPr lang="en-US" sz="2400" dirty="0"/>
                  <a:t>then </a:t>
                </a:r>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2</m:t>
                        </m:r>
                      </m:sub>
                    </m:sSub>
                  </m:oMath>
                </a14:m>
                <a:r>
                  <a:rPr lang="en-US" sz="2400" dirty="0"/>
                  <a:t> mod p,</a:t>
                </a:r>
              </a:p>
              <a:p>
                <a:r>
                  <a:rPr lang="en-US" sz="2400" dirty="0"/>
                  <a:t>which implies that </a:t>
                </a:r>
                <a14:m>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1</m:t>
                            </m:r>
                          </m:sub>
                        </m:sSub>
                      </m:den>
                    </m:f>
                  </m:oMath>
                </a14:m>
                <a:r>
                  <a:rPr lang="en-US" sz="2400" dirty="0"/>
                  <a:t> mod p</a:t>
                </a:r>
              </a:p>
            </p:txBody>
          </p:sp>
        </mc:Choice>
        <mc:Fallback xmlns="">
          <p:sp>
            <p:nvSpPr>
              <p:cNvPr id="9" name="TextBox 8">
                <a:extLst>
                  <a:ext uri="{FF2B5EF4-FFF2-40B4-BE49-F238E27FC236}">
                    <a16:creationId xmlns:a16="http://schemas.microsoft.com/office/drawing/2014/main" id="{8DAD6747-A765-4A07-A3EF-E1AC2EA70226}"/>
                  </a:ext>
                </a:extLst>
              </p:cNvPr>
              <p:cNvSpPr txBox="1">
                <a:spLocks noRot="1" noChangeAspect="1" noMove="1" noResize="1" noEditPoints="1" noAdjustHandles="1" noChangeArrowheads="1" noChangeShapeType="1" noTextEdit="1"/>
              </p:cNvSpPr>
              <p:nvPr/>
            </p:nvSpPr>
            <p:spPr>
              <a:xfrm>
                <a:off x="457200" y="4297918"/>
                <a:ext cx="7924800" cy="2107693"/>
              </a:xfrm>
              <a:prstGeom prst="rect">
                <a:avLst/>
              </a:prstGeom>
              <a:blipFill>
                <a:blip r:embed="rId4"/>
                <a:stretch>
                  <a:fillRect l="-1154" t="-2312"/>
                </a:stretch>
              </a:blipFill>
            </p:spPr>
            <p:txBody>
              <a:bodyPr/>
              <a:lstStyle/>
              <a:p>
                <a:r>
                  <a:rPr lang="en-US">
                    <a:noFill/>
                  </a:rPr>
                  <a:t> </a:t>
                </a:r>
              </a:p>
            </p:txBody>
          </p:sp>
        </mc:Fallback>
      </mc:AlternateContent>
    </p:spTree>
    <p:extLst>
      <p:ext uri="{BB962C8B-B14F-4D97-AF65-F5344CB8AC3E}">
        <p14:creationId xmlns:p14="http://schemas.microsoft.com/office/powerpoint/2010/main" val="336588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B6A2-1169-4119-83F3-53A3A42C31E3}"/>
              </a:ext>
            </a:extLst>
          </p:cNvPr>
          <p:cNvSpPr>
            <a:spLocks noGrp="1"/>
          </p:cNvSpPr>
          <p:nvPr>
            <p:ph type="title"/>
          </p:nvPr>
        </p:nvSpPr>
        <p:spPr/>
        <p:txBody>
          <a:bodyPr>
            <a:normAutofit fontScale="90000"/>
          </a:bodyPr>
          <a:lstStyle/>
          <a:p>
            <a:r>
              <a:rPr lang="en-US" dirty="0"/>
              <a:t>Constructing Zero-Knowledge Proofs</a:t>
            </a:r>
          </a:p>
        </p:txBody>
      </p:sp>
      <p:sp>
        <p:nvSpPr>
          <p:cNvPr id="7" name="Line 11">
            <a:extLst>
              <a:ext uri="{FF2B5EF4-FFF2-40B4-BE49-F238E27FC236}">
                <a16:creationId xmlns:a16="http://schemas.microsoft.com/office/drawing/2014/main" id="{62978B51-DF35-499D-8BD5-B284510970A2}"/>
              </a:ext>
            </a:extLst>
          </p:cNvPr>
          <p:cNvSpPr>
            <a:spLocks noChangeShapeType="1"/>
          </p:cNvSpPr>
          <p:nvPr/>
        </p:nvSpPr>
        <p:spPr bwMode="auto">
          <a:xfrm flipH="1">
            <a:off x="3406280" y="5026150"/>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a:extLst>
              <a:ext uri="{FF2B5EF4-FFF2-40B4-BE49-F238E27FC236}">
                <a16:creationId xmlns:a16="http://schemas.microsoft.com/office/drawing/2014/main" id="{91D95F61-68FA-4657-BC1A-67CDC664BE5C}"/>
              </a:ext>
            </a:extLst>
          </p:cNvPr>
          <p:cNvSpPr>
            <a:spLocks noChangeShapeType="1"/>
          </p:cNvSpPr>
          <p:nvPr/>
        </p:nvSpPr>
        <p:spPr bwMode="auto">
          <a:xfrm flipH="1">
            <a:off x="2798713" y="5820460"/>
            <a:ext cx="3076348"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9CD3BFD-0279-44E0-AD81-95AE2C4BB9D3}"/>
                  </a:ext>
                </a:extLst>
              </p:cNvPr>
              <p:cNvSpPr txBox="1"/>
              <p:nvPr/>
            </p:nvSpPr>
            <p:spPr>
              <a:xfrm>
                <a:off x="3478777" y="4601260"/>
                <a:ext cx="15240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m:t>
                      </m:r>
                      <m:r>
                        <a:rPr lang="en-US" sz="2400" b="0" i="1" smtClean="0">
                          <a:latin typeface="Cambria Math" panose="02040503050406030204" pitchFamily="18" charset="0"/>
                        </a:rPr>
                        <m:t>𝐸</m:t>
                      </m:r>
                    </m:oMath>
                  </m:oMathPara>
                </a14:m>
                <a:endParaRPr lang="en-US" sz="2400" dirty="0"/>
              </a:p>
            </p:txBody>
          </p:sp>
        </mc:Choice>
        <mc:Fallback xmlns="">
          <p:sp>
            <p:nvSpPr>
              <p:cNvPr id="55" name="TextBox 54">
                <a:extLst>
                  <a:ext uri="{FF2B5EF4-FFF2-40B4-BE49-F238E27FC236}">
                    <a16:creationId xmlns:a16="http://schemas.microsoft.com/office/drawing/2014/main" id="{D9CD3BFD-0279-44E0-AD81-95AE2C4BB9D3}"/>
                  </a:ext>
                </a:extLst>
              </p:cNvPr>
              <p:cNvSpPr txBox="1">
                <a:spLocks noRot="1" noChangeAspect="1" noMove="1" noResize="1" noEditPoints="1" noAdjustHandles="1" noChangeArrowheads="1" noChangeShapeType="1" noTextEdit="1"/>
              </p:cNvSpPr>
              <p:nvPr/>
            </p:nvSpPr>
            <p:spPr>
              <a:xfrm>
                <a:off x="3478777" y="4601260"/>
                <a:ext cx="1524000" cy="461665"/>
              </a:xfrm>
              <a:prstGeom prst="rect">
                <a:avLst/>
              </a:prstGeom>
              <a:blipFill>
                <a:blip r:embed="rId3"/>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54FA1C6-A6C7-426B-82FC-A4B5396BFDF5}"/>
                  </a:ext>
                </a:extLst>
              </p:cNvPr>
              <p:cNvSpPr txBox="1"/>
              <p:nvPr/>
            </p:nvSpPr>
            <p:spPr>
              <a:xfrm>
                <a:off x="2362200" y="5387652"/>
                <a:ext cx="3886200" cy="860748"/>
              </a:xfrm>
              <a:prstGeom prst="rect">
                <a:avLst/>
              </a:prstGeom>
              <a:noFill/>
            </p:spPr>
            <p:txBody>
              <a:bodyPr wrap="square" rtlCol="0">
                <a:spAutoFit/>
              </a:bodyPr>
              <a:lstStyle/>
              <a:p>
                <a:pPr algn="ctr"/>
                <a:r>
                  <a:rPr lang="en-US" sz="2400" dirty="0"/>
                  <a:t>Reveal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 </m:t>
                    </m:r>
                  </m:oMath>
                </a14:m>
                <a:r>
                  <a:rPr lang="en-US" sz="2400" dirty="0"/>
                  <a:t>with corresponding randomness</a:t>
                </a:r>
              </a:p>
            </p:txBody>
          </p:sp>
        </mc:Choice>
        <mc:Fallback xmlns="">
          <p:sp>
            <p:nvSpPr>
              <p:cNvPr id="56" name="TextBox 55">
                <a:extLst>
                  <a:ext uri="{FF2B5EF4-FFF2-40B4-BE49-F238E27FC236}">
                    <a16:creationId xmlns:a16="http://schemas.microsoft.com/office/drawing/2014/main" id="{E54FA1C6-A6C7-426B-82FC-A4B5396BFDF5}"/>
                  </a:ext>
                </a:extLst>
              </p:cNvPr>
              <p:cNvSpPr txBox="1">
                <a:spLocks noRot="1" noChangeAspect="1" noMove="1" noResize="1" noEditPoints="1" noAdjustHandles="1" noChangeArrowheads="1" noChangeShapeType="1" noTextEdit="1"/>
              </p:cNvSpPr>
              <p:nvPr/>
            </p:nvSpPr>
            <p:spPr>
              <a:xfrm>
                <a:off x="2362200" y="5387652"/>
                <a:ext cx="3886200" cy="860748"/>
              </a:xfrm>
              <a:prstGeom prst="rect">
                <a:avLst/>
              </a:prstGeom>
              <a:blipFill>
                <a:blip r:embed="rId4"/>
                <a:stretch>
                  <a:fillRect t="-4965" b="-156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E672880-8E21-4A51-BCB9-F4164EEFD35E}"/>
                  </a:ext>
                </a:extLst>
              </p:cNvPr>
              <p:cNvSpPr txBox="1"/>
              <p:nvPr/>
            </p:nvSpPr>
            <p:spPr>
              <a:xfrm>
                <a:off x="2209800" y="2743200"/>
                <a:ext cx="992295"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dirty="0" smtClean="0">
                          <a:solidFill>
                            <a:srgbClr val="FF0000"/>
                          </a:solidFill>
                          <a:latin typeface="Cambria Math"/>
                        </a:rPr>
                        <m:t>𝑃</m:t>
                      </m:r>
                    </m:oMath>
                  </m:oMathPara>
                </a14:m>
                <a:endParaRPr lang="en-US" sz="4400" dirty="0">
                  <a:solidFill>
                    <a:srgbClr val="FF0000"/>
                  </a:solidFill>
                </a:endParaRPr>
              </a:p>
            </p:txBody>
          </p:sp>
        </mc:Choice>
        <mc:Fallback xmlns="">
          <p:sp>
            <p:nvSpPr>
              <p:cNvPr id="5" name="TextBox 4">
                <a:extLst>
                  <a:ext uri="{FF2B5EF4-FFF2-40B4-BE49-F238E27FC236}">
                    <a16:creationId xmlns:a16="http://schemas.microsoft.com/office/drawing/2014/main" id="{9E672880-8E21-4A51-BCB9-F4164EEFD35E}"/>
                  </a:ext>
                </a:extLst>
              </p:cNvPr>
              <p:cNvSpPr txBox="1">
                <a:spLocks noRot="1" noChangeAspect="1" noMove="1" noResize="1" noEditPoints="1" noAdjustHandles="1" noChangeArrowheads="1" noChangeShapeType="1" noTextEdit="1"/>
              </p:cNvSpPr>
              <p:nvPr/>
            </p:nvSpPr>
            <p:spPr>
              <a:xfrm>
                <a:off x="2209800" y="2743200"/>
                <a:ext cx="992295"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D7E402-BD68-4FCD-8BB5-3781CD30DDF1}"/>
                  </a:ext>
                </a:extLst>
              </p:cNvPr>
              <p:cNvSpPr txBox="1"/>
              <p:nvPr/>
            </p:nvSpPr>
            <p:spPr>
              <a:xfrm>
                <a:off x="5389508" y="2743200"/>
                <a:ext cx="72166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a:rPr>
                        <m:t>𝑉</m:t>
                      </m:r>
                    </m:oMath>
                  </m:oMathPara>
                </a14:m>
                <a:endParaRPr lang="en-US" sz="4400" dirty="0">
                  <a:solidFill>
                    <a:srgbClr val="FF0000"/>
                  </a:solidFill>
                </a:endParaRPr>
              </a:p>
            </p:txBody>
          </p:sp>
        </mc:Choice>
        <mc:Fallback xmlns="">
          <p:sp>
            <p:nvSpPr>
              <p:cNvPr id="6" name="TextBox 5">
                <a:extLst>
                  <a:ext uri="{FF2B5EF4-FFF2-40B4-BE49-F238E27FC236}">
                    <a16:creationId xmlns:a16="http://schemas.microsoft.com/office/drawing/2014/main" id="{C6D7E402-BD68-4FCD-8BB5-3781CD30DDF1}"/>
                  </a:ext>
                </a:extLst>
              </p:cNvPr>
              <p:cNvSpPr txBox="1">
                <a:spLocks noRot="1" noChangeAspect="1" noMove="1" noResize="1" noEditPoints="1" noAdjustHandles="1" noChangeArrowheads="1" noChangeShapeType="1" noTextEdit="1"/>
              </p:cNvSpPr>
              <p:nvPr/>
            </p:nvSpPr>
            <p:spPr>
              <a:xfrm>
                <a:off x="5389508" y="2743200"/>
                <a:ext cx="721669" cy="769441"/>
              </a:xfrm>
              <a:prstGeom prst="rect">
                <a:avLst/>
              </a:prstGeom>
              <a:blipFill>
                <a:blip r:embed="rId6"/>
                <a:stretch>
                  <a:fillRect/>
                </a:stretch>
              </a:blipFill>
            </p:spPr>
            <p:txBody>
              <a:bodyPr/>
              <a:lstStyle/>
              <a:p>
                <a:r>
                  <a:rPr lang="en-US">
                    <a:noFill/>
                  </a:rPr>
                  <a:t> </a:t>
                </a:r>
              </a:p>
            </p:txBody>
          </p:sp>
        </mc:Fallback>
      </mc:AlternateContent>
      <p:sp>
        <p:nvSpPr>
          <p:cNvPr id="4" name="Line 12">
            <a:extLst>
              <a:ext uri="{FF2B5EF4-FFF2-40B4-BE49-F238E27FC236}">
                <a16:creationId xmlns:a16="http://schemas.microsoft.com/office/drawing/2014/main" id="{B9F4E54F-1A09-4F5F-8C55-8E4C034E7CED}"/>
              </a:ext>
            </a:extLst>
          </p:cNvPr>
          <p:cNvSpPr>
            <a:spLocks noChangeShapeType="1"/>
          </p:cNvSpPr>
          <p:nvPr/>
        </p:nvSpPr>
        <p:spPr bwMode="auto">
          <a:xfrm flipH="1" flipV="1">
            <a:off x="2328480" y="4323892"/>
            <a:ext cx="3919919" cy="12068"/>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F72DD1B-5E0B-4ECF-A1BD-E3C56EC4DA1B}"/>
                  </a:ext>
                </a:extLst>
              </p:cNvPr>
              <p:cNvSpPr txBox="1"/>
              <p:nvPr/>
            </p:nvSpPr>
            <p:spPr>
              <a:xfrm>
                <a:off x="381000" y="3648670"/>
                <a:ext cx="2059095" cy="1200329"/>
              </a:xfrm>
              <a:prstGeom prst="rect">
                <a:avLst/>
              </a:prstGeom>
              <a:noFill/>
            </p:spPr>
            <p:txBody>
              <a:bodyPr wrap="square" rtlCol="0">
                <a:spAutoFit/>
              </a:bodyPr>
              <a:lstStyle/>
              <a:p>
                <a:pPr algn="ctr"/>
                <a:r>
                  <a:rPr lang="en-US" dirty="0"/>
                  <a:t>Randomly permute the coloring, to obtain valid coloring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p:txBody>
          </p:sp>
        </mc:Choice>
        <mc:Fallback xmlns="">
          <p:sp>
            <p:nvSpPr>
              <p:cNvPr id="62" name="TextBox 61">
                <a:extLst>
                  <a:ext uri="{FF2B5EF4-FFF2-40B4-BE49-F238E27FC236}">
                    <a16:creationId xmlns:a16="http://schemas.microsoft.com/office/drawing/2014/main" id="{3F72DD1B-5E0B-4ECF-A1BD-E3C56EC4DA1B}"/>
                  </a:ext>
                </a:extLst>
              </p:cNvPr>
              <p:cNvSpPr txBox="1">
                <a:spLocks noRot="1" noChangeAspect="1" noMove="1" noResize="1" noEditPoints="1" noAdjustHandles="1" noChangeArrowheads="1" noChangeShapeType="1" noTextEdit="1"/>
              </p:cNvSpPr>
              <p:nvPr/>
            </p:nvSpPr>
            <p:spPr>
              <a:xfrm>
                <a:off x="381000" y="3648670"/>
                <a:ext cx="2059095" cy="1200329"/>
              </a:xfrm>
              <a:prstGeom prst="rect">
                <a:avLst/>
              </a:prstGeom>
              <a:blipFill>
                <a:blip r:embed="rId7"/>
                <a:stretch>
                  <a:fillRect l="-890" t="-3061" r="-2671" b="-7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0AAE80C-3103-4B4C-833C-6FD49A18A7FF}"/>
                  </a:ext>
                </a:extLst>
              </p:cNvPr>
              <p:cNvSpPr txBox="1"/>
              <p:nvPr/>
            </p:nvSpPr>
            <p:spPr>
              <a:xfrm>
                <a:off x="5768480" y="4343400"/>
                <a:ext cx="1699120" cy="923330"/>
              </a:xfrm>
              <a:prstGeom prst="rect">
                <a:avLst/>
              </a:prstGeom>
              <a:noFill/>
            </p:spPr>
            <p:txBody>
              <a:bodyPr wrap="square" rtlCol="0">
                <a:spAutoFit/>
              </a:bodyPr>
              <a:lstStyle/>
              <a:p>
                <a:r>
                  <a:rPr lang="en-US" dirty="0"/>
                  <a:t>Choose a random edge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𝐸</m:t>
                    </m:r>
                  </m:oMath>
                </a14:m>
                <a:endParaRPr lang="en-US" dirty="0"/>
              </a:p>
            </p:txBody>
          </p:sp>
        </mc:Choice>
        <mc:Fallback xmlns="">
          <p:sp>
            <p:nvSpPr>
              <p:cNvPr id="66" name="TextBox 65">
                <a:extLst>
                  <a:ext uri="{FF2B5EF4-FFF2-40B4-BE49-F238E27FC236}">
                    <a16:creationId xmlns:a16="http://schemas.microsoft.com/office/drawing/2014/main" id="{30AAE80C-3103-4B4C-833C-6FD49A18A7FF}"/>
                  </a:ext>
                </a:extLst>
              </p:cNvPr>
              <p:cNvSpPr txBox="1">
                <a:spLocks noRot="1" noChangeAspect="1" noMove="1" noResize="1" noEditPoints="1" noAdjustHandles="1" noChangeArrowheads="1" noChangeShapeType="1" noTextEdit="1"/>
              </p:cNvSpPr>
              <p:nvPr/>
            </p:nvSpPr>
            <p:spPr>
              <a:xfrm>
                <a:off x="5768480" y="4343400"/>
                <a:ext cx="1699120" cy="923330"/>
              </a:xfrm>
              <a:prstGeom prst="rect">
                <a:avLst/>
              </a:prstGeom>
              <a:blipFill>
                <a:blip r:embed="rId8"/>
                <a:stretch>
                  <a:fillRect l="-2867" t="-3974" b="-4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2092FCA-F30C-4026-A34D-F7DA06BAC893}"/>
                  </a:ext>
                </a:extLst>
              </p:cNvPr>
              <p:cNvSpPr txBox="1"/>
              <p:nvPr/>
            </p:nvSpPr>
            <p:spPr>
              <a:xfrm>
                <a:off x="2537320" y="3881735"/>
                <a:ext cx="2491880" cy="491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𝐶𝑜</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𝐶𝑜</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h</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m:oMathPara>
                </a14:m>
                <a:endParaRPr lang="en-US" sz="2400" dirty="0"/>
              </a:p>
            </p:txBody>
          </p:sp>
        </mc:Choice>
        <mc:Fallback xmlns="">
          <p:sp>
            <p:nvSpPr>
              <p:cNvPr id="3" name="TextBox 2">
                <a:extLst>
                  <a:ext uri="{FF2B5EF4-FFF2-40B4-BE49-F238E27FC236}">
                    <a16:creationId xmlns:a16="http://schemas.microsoft.com/office/drawing/2014/main" id="{F2092FCA-F30C-4026-A34D-F7DA06BAC893}"/>
                  </a:ext>
                </a:extLst>
              </p:cNvPr>
              <p:cNvSpPr txBox="1">
                <a:spLocks noRot="1" noChangeAspect="1" noMove="1" noResize="1" noEditPoints="1" noAdjustHandles="1" noChangeArrowheads="1" noChangeShapeType="1" noTextEdit="1"/>
              </p:cNvSpPr>
              <p:nvPr/>
            </p:nvSpPr>
            <p:spPr>
              <a:xfrm>
                <a:off x="2537320" y="3881735"/>
                <a:ext cx="2491880" cy="491738"/>
              </a:xfrm>
              <a:prstGeom prst="rect">
                <a:avLst/>
              </a:prstGeom>
              <a:blipFill>
                <a:blip r:embed="rId9"/>
                <a:stretch>
                  <a:fillRect l="-489" r="-48900" b="-12500"/>
                </a:stretch>
              </a:blipFill>
            </p:spPr>
            <p:txBody>
              <a:bodyPr/>
              <a:lstStyle/>
              <a:p>
                <a:r>
                  <a:rPr lang="en-US">
                    <a:noFill/>
                  </a:rPr>
                  <a:t> </a:t>
                </a:r>
              </a:p>
            </p:txBody>
          </p:sp>
        </mc:Fallback>
      </mc:AlternateContent>
      <p:sp>
        <p:nvSpPr>
          <p:cNvPr id="8" name="Line 11">
            <a:extLst>
              <a:ext uri="{FF2B5EF4-FFF2-40B4-BE49-F238E27FC236}">
                <a16:creationId xmlns:a16="http://schemas.microsoft.com/office/drawing/2014/main" id="{986C97EB-3A50-4966-938D-E63CFA84887D}"/>
              </a:ext>
            </a:extLst>
          </p:cNvPr>
          <p:cNvSpPr>
            <a:spLocks noChangeShapeType="1"/>
          </p:cNvSpPr>
          <p:nvPr/>
        </p:nvSpPr>
        <p:spPr bwMode="auto">
          <a:xfrm flipH="1">
            <a:off x="3429000" y="3505200"/>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DF0BEA0-DCD9-49E5-BD27-028F49274A6E}"/>
                  </a:ext>
                </a:extLst>
              </p:cNvPr>
              <p:cNvSpPr txBox="1"/>
              <p:nvPr/>
            </p:nvSpPr>
            <p:spPr>
              <a:xfrm>
                <a:off x="3352800" y="3076715"/>
                <a:ext cx="18055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h</m:t>
                      </m:r>
                      <m:r>
                        <a:rPr lang="en-US" sz="2400" b="0" i="1" smtClean="0">
                          <a:latin typeface="Cambria Math" panose="02040503050406030204" pitchFamily="18" charset="0"/>
                        </a:rPr>
                        <m:t>∈</m:t>
                      </m:r>
                      <m:r>
                        <a:rPr lang="en-US" sz="2400" b="0" i="1" smtClean="0">
                          <a:latin typeface="Cambria Math" panose="02040503050406030204" pitchFamily="18" charset="0"/>
                        </a:rPr>
                        <m:t>𝐺</m:t>
                      </m:r>
                    </m:oMath>
                  </m:oMathPara>
                </a14:m>
                <a:endParaRPr lang="en-US" sz="2400" dirty="0"/>
              </a:p>
            </p:txBody>
          </p:sp>
        </mc:Choice>
        <mc:Fallback xmlns="">
          <p:sp>
            <p:nvSpPr>
              <p:cNvPr id="9" name="TextBox 8">
                <a:extLst>
                  <a:ext uri="{FF2B5EF4-FFF2-40B4-BE49-F238E27FC236}">
                    <a16:creationId xmlns:a16="http://schemas.microsoft.com/office/drawing/2014/main" id="{BDF0BEA0-DCD9-49E5-BD27-028F49274A6E}"/>
                  </a:ext>
                </a:extLst>
              </p:cNvPr>
              <p:cNvSpPr txBox="1">
                <a:spLocks noRot="1" noChangeAspect="1" noMove="1" noResize="1" noEditPoints="1" noAdjustHandles="1" noChangeArrowheads="1" noChangeShapeType="1" noTextEdit="1"/>
              </p:cNvSpPr>
              <p:nvPr/>
            </p:nvSpPr>
            <p:spPr>
              <a:xfrm>
                <a:off x="3352800" y="3076715"/>
                <a:ext cx="1805557" cy="461665"/>
              </a:xfrm>
              <a:prstGeom prst="rect">
                <a:avLst/>
              </a:prstGeom>
              <a:blipFill>
                <a:blip r:embed="rId10"/>
                <a:stretch>
                  <a:fillRect b="-10667"/>
                </a:stretch>
              </a:blipFill>
            </p:spPr>
            <p:txBody>
              <a:bodyPr/>
              <a:lstStyle/>
              <a:p>
                <a:r>
                  <a:rPr lang="en-US">
                    <a:noFill/>
                  </a:rPr>
                  <a:t> </a:t>
                </a:r>
              </a:p>
            </p:txBody>
          </p:sp>
        </mc:Fallback>
      </mc:AlternateContent>
      <p:sp>
        <p:nvSpPr>
          <p:cNvPr id="11" name="Explosion: 14 Points 10">
            <a:extLst>
              <a:ext uri="{FF2B5EF4-FFF2-40B4-BE49-F238E27FC236}">
                <a16:creationId xmlns:a16="http://schemas.microsoft.com/office/drawing/2014/main" id="{479C2A03-F205-4D46-8E16-11EA3D6368A7}"/>
              </a:ext>
            </a:extLst>
          </p:cNvPr>
          <p:cNvSpPr/>
          <p:nvPr/>
        </p:nvSpPr>
        <p:spPr>
          <a:xfrm>
            <a:off x="1828800" y="76210"/>
            <a:ext cx="5693341" cy="2514590"/>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This is </a:t>
            </a:r>
            <a:r>
              <a:rPr lang="en-US" sz="2000" b="1" dirty="0">
                <a:solidFill>
                  <a:srgbClr val="FFFF00"/>
                </a:solidFill>
              </a:rPr>
              <a:t>perfect ZK!</a:t>
            </a:r>
          </a:p>
          <a:p>
            <a:pPr algn="ctr"/>
            <a:r>
              <a:rPr lang="en-US" sz="2000" dirty="0">
                <a:solidFill>
                  <a:schemeClr val="bg1"/>
                </a:solidFill>
              </a:rPr>
              <a:t>But only </a:t>
            </a:r>
            <a:r>
              <a:rPr lang="en-US" sz="2000" b="1" dirty="0">
                <a:solidFill>
                  <a:srgbClr val="FFFF00"/>
                </a:solidFill>
              </a:rPr>
              <a:t>computationally sound </a:t>
            </a:r>
          </a:p>
        </p:txBody>
      </p:sp>
      <p:sp>
        <p:nvSpPr>
          <p:cNvPr id="12" name="Speech Bubble: Oval 11">
            <a:extLst>
              <a:ext uri="{FF2B5EF4-FFF2-40B4-BE49-F238E27FC236}">
                <a16:creationId xmlns:a16="http://schemas.microsoft.com/office/drawing/2014/main" id="{58ADF65E-CAC8-4648-8E6D-70861FAF4209}"/>
              </a:ext>
            </a:extLst>
          </p:cNvPr>
          <p:cNvSpPr/>
          <p:nvPr/>
        </p:nvSpPr>
        <p:spPr>
          <a:xfrm>
            <a:off x="6111177" y="2915527"/>
            <a:ext cx="1966023" cy="818273"/>
          </a:xfrm>
          <a:prstGeom prst="wedgeEllipseCallout">
            <a:avLst>
              <a:gd name="adj1" fmla="val -52692"/>
              <a:gd name="adj2" fmla="val 7398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Perfectly hiding</a:t>
            </a:r>
          </a:p>
        </p:txBody>
      </p:sp>
      <p:sp>
        <p:nvSpPr>
          <p:cNvPr id="20" name="Speech Bubble: Oval 19">
            <a:extLst>
              <a:ext uri="{FF2B5EF4-FFF2-40B4-BE49-F238E27FC236}">
                <a16:creationId xmlns:a16="http://schemas.microsoft.com/office/drawing/2014/main" id="{87E547A5-BD05-424F-A0BA-6FBCC4D9DC64}"/>
              </a:ext>
            </a:extLst>
          </p:cNvPr>
          <p:cNvSpPr/>
          <p:nvPr/>
        </p:nvSpPr>
        <p:spPr>
          <a:xfrm>
            <a:off x="403720" y="4516584"/>
            <a:ext cx="2491880" cy="969816"/>
          </a:xfrm>
          <a:prstGeom prst="wedgeEllipseCallout">
            <a:avLst>
              <a:gd name="adj1" fmla="val 62091"/>
              <a:gd name="adj2" fmla="val 7123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All </a:t>
            </a:r>
            <a:r>
              <a:rPr lang="en-US" sz="2000" b="1"/>
              <a:t>powerful prover </a:t>
            </a:r>
            <a:r>
              <a:rPr lang="en-US" sz="2000" b="1" dirty="0"/>
              <a:t>can break binding </a:t>
            </a:r>
          </a:p>
        </p:txBody>
      </p:sp>
    </p:spTree>
    <p:extLst>
      <p:ext uri="{BB962C8B-B14F-4D97-AF65-F5344CB8AC3E}">
        <p14:creationId xmlns:p14="http://schemas.microsoft.com/office/powerpoint/2010/main" val="92119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5" y="245377"/>
            <a:ext cx="8915400" cy="1616225"/>
          </a:xfrm>
        </p:spPr>
        <p:txBody>
          <a:bodyPr>
            <a:normAutofit fontScale="90000"/>
          </a:bodyPr>
          <a:lstStyle/>
          <a:p>
            <a:r>
              <a:rPr lang="en-US" sz="4000" dirty="0"/>
              <a:t>Interactive Computationally Sound Proofs (a.k.a. Arguments)</a:t>
            </a:r>
            <a:br>
              <a:rPr lang="en-US" dirty="0">
                <a:solidFill>
                  <a:srgbClr val="FF0000"/>
                </a:solidFill>
              </a:rPr>
            </a:br>
            <a:r>
              <a:rPr lang="en-US" sz="3100" dirty="0">
                <a:solidFill>
                  <a:srgbClr val="7030A0"/>
                </a:solidFill>
              </a:rPr>
              <a:t>[Brassard-Chaum-Creapeau88]</a:t>
            </a:r>
            <a:endParaRPr lang="en-US" sz="4000" dirty="0">
              <a:solidFill>
                <a:srgbClr val="7030A0"/>
              </a:solidFill>
            </a:endParaRPr>
          </a:p>
        </p:txBody>
      </p:sp>
      <p:sp>
        <p:nvSpPr>
          <p:cNvPr id="5" name="Line 12"/>
          <p:cNvSpPr>
            <a:spLocks noChangeShapeType="1"/>
          </p:cNvSpPr>
          <p:nvPr/>
        </p:nvSpPr>
        <p:spPr bwMode="auto">
          <a:xfrm flipH="1">
            <a:off x="3617349" y="3491069"/>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2" name="TextBox 11"/>
              <p:cNvSpPr txBox="1"/>
              <p:nvPr/>
            </p:nvSpPr>
            <p:spPr>
              <a:xfrm>
                <a:off x="2843526" y="2549237"/>
                <a:ext cx="992295"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dirty="0" smtClean="0">
                          <a:solidFill>
                            <a:srgbClr val="FF0000"/>
                          </a:solidFill>
                          <a:latin typeface="Cambria Math"/>
                        </a:rPr>
                        <m:t>𝑃</m:t>
                      </m:r>
                    </m:oMath>
                  </m:oMathPara>
                </a14:m>
                <a:endParaRPr lang="en-US" sz="44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843526" y="2549237"/>
                <a:ext cx="992295" cy="76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188951" y="2549237"/>
                <a:ext cx="72166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a:rPr>
                        <m:t>𝑉</m:t>
                      </m:r>
                    </m:oMath>
                  </m:oMathPara>
                </a14:m>
                <a:endParaRPr lang="en-US" sz="4400"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88951" y="2549237"/>
                <a:ext cx="721669" cy="769441"/>
              </a:xfrm>
              <a:prstGeom prst="rect">
                <a:avLst/>
              </a:prstGeom>
              <a:blipFill>
                <a:blip r:embed="rId4"/>
                <a:stretch>
                  <a:fillRect/>
                </a:stretch>
              </a:blipFill>
            </p:spPr>
            <p:txBody>
              <a:bodyPr/>
              <a:lstStyle/>
              <a:p>
                <a:r>
                  <a:rPr lang="en-US">
                    <a:noFill/>
                  </a:rPr>
                  <a:t> </a:t>
                </a:r>
              </a:p>
            </p:txBody>
          </p:sp>
        </mc:Fallback>
      </mc:AlternateContent>
      <p:sp>
        <p:nvSpPr>
          <p:cNvPr id="18" name="Line 11"/>
          <p:cNvSpPr>
            <a:spLocks noChangeShapeType="1"/>
          </p:cNvSpPr>
          <p:nvPr/>
        </p:nvSpPr>
        <p:spPr bwMode="auto">
          <a:xfrm flipH="1">
            <a:off x="3590286" y="3829397"/>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2"/>
          <p:cNvSpPr>
            <a:spLocks noChangeShapeType="1"/>
          </p:cNvSpPr>
          <p:nvPr/>
        </p:nvSpPr>
        <p:spPr bwMode="auto">
          <a:xfrm flipH="1">
            <a:off x="3590286" y="4149437"/>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p:cNvSpPr>
            <a:spLocks noChangeShapeType="1"/>
          </p:cNvSpPr>
          <p:nvPr/>
        </p:nvSpPr>
        <p:spPr bwMode="auto">
          <a:xfrm flipH="1">
            <a:off x="3590286" y="4469477"/>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4"/>
          <p:cNvSpPr>
            <a:spLocks noChangeShapeType="1"/>
          </p:cNvSpPr>
          <p:nvPr/>
        </p:nvSpPr>
        <p:spPr bwMode="auto">
          <a:xfrm flipH="1">
            <a:off x="3590286" y="4835237"/>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1" name="Picture 3" descr="C:\Users\yael\AppData\Local\Microsoft\Windows\Temporary Internet Files\Content.IE5\VDR4OSMJ\MC90044039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9786" y="2969861"/>
            <a:ext cx="802857" cy="8138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47CFFC2-9D60-4E13-9419-515906AC3995}"/>
                  </a:ext>
                </a:extLst>
              </p:cNvPr>
              <p:cNvSpPr txBox="1"/>
              <p:nvPr/>
            </p:nvSpPr>
            <p:spPr>
              <a:xfrm>
                <a:off x="3657600" y="2281535"/>
                <a:ext cx="142959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𝐿</m:t>
                      </m:r>
                    </m:oMath>
                  </m:oMathPara>
                </a14:m>
                <a:endParaRPr lang="en-US" sz="2400" dirty="0"/>
              </a:p>
            </p:txBody>
          </p:sp>
        </mc:Choice>
        <mc:Fallback xmlns="">
          <p:sp>
            <p:nvSpPr>
              <p:cNvPr id="4" name="TextBox 3">
                <a:extLst>
                  <a:ext uri="{FF2B5EF4-FFF2-40B4-BE49-F238E27FC236}">
                    <a16:creationId xmlns:a16="http://schemas.microsoft.com/office/drawing/2014/main" id="{247CFFC2-9D60-4E13-9419-515906AC3995}"/>
                  </a:ext>
                </a:extLst>
              </p:cNvPr>
              <p:cNvSpPr txBox="1">
                <a:spLocks noRot="1" noChangeAspect="1" noMove="1" noResize="1" noEditPoints="1" noAdjustHandles="1" noChangeArrowheads="1" noChangeShapeType="1" noTextEdit="1"/>
              </p:cNvSpPr>
              <p:nvPr/>
            </p:nvSpPr>
            <p:spPr>
              <a:xfrm>
                <a:off x="3657600" y="2281535"/>
                <a:ext cx="1429593"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DD39BAB-E3B0-4A60-BCA4-DCCD41E79A53}"/>
                  </a:ext>
                </a:extLst>
              </p:cNvPr>
              <p:cNvSpPr txBox="1"/>
              <p:nvPr/>
            </p:nvSpPr>
            <p:spPr>
              <a:xfrm>
                <a:off x="609600" y="5334000"/>
                <a:ext cx="8153400" cy="461665"/>
              </a:xfrm>
              <a:prstGeom prst="rect">
                <a:avLst/>
              </a:prstGeom>
              <a:noFill/>
            </p:spPr>
            <p:txBody>
              <a:bodyPr wrap="square" rtlCol="0">
                <a:spAutoFit/>
              </a:bodyPr>
              <a:lstStyle/>
              <a:p>
                <a:r>
                  <a:rPr lang="en-US" sz="2400" b="1" dirty="0">
                    <a:solidFill>
                      <a:srgbClr val="FF0000"/>
                    </a:solidFill>
                  </a:rPr>
                  <a:t>Completeness</a:t>
                </a:r>
                <a14:m>
                  <m:oMath xmlns:m="http://schemas.openxmlformats.org/officeDocument/2006/math">
                    <m:r>
                      <a:rPr lang="en-US" sz="2400" b="1" i="0" smtClean="0">
                        <a:solidFill>
                          <a:srgbClr val="FF0000"/>
                        </a:solidFill>
                        <a:latin typeface="Cambria Math" panose="02040503050406030204" pitchFamily="18" charset="0"/>
                      </a:rPr>
                      <m:t>:</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𝐿</m:t>
                    </m:r>
                    <m:r>
                      <a:rPr lang="en-US" sz="2400" b="0" i="1" smtClean="0">
                        <a:latin typeface="Cambria Math" panose="02040503050406030204" pitchFamily="18" charset="0"/>
                      </a:rPr>
                      <m:t>  </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𝑉</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=1</m:t>
                            </m:r>
                          </m:e>
                        </m:d>
                      </m:e>
                    </m:func>
                    <m:r>
                      <a:rPr lang="en-US" sz="2400" b="0" i="1" smtClean="0">
                        <a:latin typeface="Cambria Math" panose="02040503050406030204" pitchFamily="18" charset="0"/>
                      </a:rPr>
                      <m:t>≥2/3</m:t>
                    </m:r>
                  </m:oMath>
                </a14:m>
                <a:endParaRPr lang="en-US" sz="2400" dirty="0"/>
              </a:p>
            </p:txBody>
          </p:sp>
        </mc:Choice>
        <mc:Fallback xmlns="">
          <p:sp>
            <p:nvSpPr>
              <p:cNvPr id="6" name="TextBox 5">
                <a:extLst>
                  <a:ext uri="{FF2B5EF4-FFF2-40B4-BE49-F238E27FC236}">
                    <a16:creationId xmlns:a16="http://schemas.microsoft.com/office/drawing/2014/main" id="{7DD39BAB-E3B0-4A60-BCA4-DCCD41E79A53}"/>
                  </a:ext>
                </a:extLst>
              </p:cNvPr>
              <p:cNvSpPr txBox="1">
                <a:spLocks noRot="1" noChangeAspect="1" noMove="1" noResize="1" noEditPoints="1" noAdjustHandles="1" noChangeArrowheads="1" noChangeShapeType="1" noTextEdit="1"/>
              </p:cNvSpPr>
              <p:nvPr/>
            </p:nvSpPr>
            <p:spPr>
              <a:xfrm>
                <a:off x="609600" y="5334000"/>
                <a:ext cx="8153400" cy="461665"/>
              </a:xfrm>
              <a:prstGeom prst="rect">
                <a:avLst/>
              </a:prstGeom>
              <a:blipFill>
                <a:blip r:embed="rId7"/>
                <a:stretch>
                  <a:fillRect l="-112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E3444E9-B1CA-41AC-A4BE-2035E88070B3}"/>
                  </a:ext>
                </a:extLst>
              </p:cNvPr>
              <p:cNvSpPr txBox="1"/>
              <p:nvPr/>
            </p:nvSpPr>
            <p:spPr>
              <a:xfrm>
                <a:off x="609600" y="6107668"/>
                <a:ext cx="8153400" cy="461665"/>
              </a:xfrm>
              <a:prstGeom prst="rect">
                <a:avLst/>
              </a:prstGeom>
              <a:noFill/>
            </p:spPr>
            <p:txBody>
              <a:bodyPr wrap="square" rtlCol="0">
                <a:spAutoFit/>
              </a:bodyPr>
              <a:lstStyle/>
              <a:p>
                <a:r>
                  <a:rPr lang="en-US" sz="2400" b="1" dirty="0">
                    <a:solidFill>
                      <a:srgbClr val="FF0000"/>
                    </a:solidFill>
                  </a:rPr>
                  <a:t>Soundness:</a:t>
                </a:r>
                <a:r>
                  <a:rPr lang="en-US" sz="240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𝐿</m:t>
                    </m:r>
                    <m:r>
                      <a:rPr lang="en-US" sz="2400" b="0" i="1" smtClean="0">
                        <a:latin typeface="Cambria Math" panose="02040503050406030204" pitchFamily="18" charset="0"/>
                      </a:rPr>
                      <m:t>, ∀</m:t>
                    </m:r>
                    <m:r>
                      <a:rPr lang="en-US" sz="2400" b="1" i="1" smtClean="0">
                        <a:solidFill>
                          <a:srgbClr val="FF0000"/>
                        </a:solidFill>
                        <a:latin typeface="Cambria Math" panose="02040503050406030204" pitchFamily="18" charset="0"/>
                      </a:rPr>
                      <m:t>𝑷𝑷𝑻</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𝑃</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𝑃</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𝑉</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=1</m:t>
                            </m:r>
                          </m:e>
                        </m:d>
                      </m:e>
                    </m:func>
                    <m:r>
                      <a:rPr lang="en-US" sz="2400" b="0" i="1" smtClean="0">
                        <a:latin typeface="Cambria Math" panose="02040503050406030204" pitchFamily="18" charset="0"/>
                      </a:rPr>
                      <m:t>≤1/3</m:t>
                    </m:r>
                  </m:oMath>
                </a14:m>
                <a:endParaRPr lang="en-US" sz="2400" dirty="0"/>
              </a:p>
            </p:txBody>
          </p:sp>
        </mc:Choice>
        <mc:Fallback xmlns="">
          <p:sp>
            <p:nvSpPr>
              <p:cNvPr id="7" name="TextBox 6">
                <a:extLst>
                  <a:ext uri="{FF2B5EF4-FFF2-40B4-BE49-F238E27FC236}">
                    <a16:creationId xmlns:a16="http://schemas.microsoft.com/office/drawing/2014/main" id="{5E3444E9-B1CA-41AC-A4BE-2035E88070B3}"/>
                  </a:ext>
                </a:extLst>
              </p:cNvPr>
              <p:cNvSpPr txBox="1">
                <a:spLocks noRot="1" noChangeAspect="1" noMove="1" noResize="1" noEditPoints="1" noAdjustHandles="1" noChangeArrowheads="1" noChangeShapeType="1" noTextEdit="1"/>
              </p:cNvSpPr>
              <p:nvPr/>
            </p:nvSpPr>
            <p:spPr>
              <a:xfrm>
                <a:off x="609600" y="6107668"/>
                <a:ext cx="8153400" cy="461665"/>
              </a:xfrm>
              <a:prstGeom prst="rect">
                <a:avLst/>
              </a:prstGeom>
              <a:blipFill>
                <a:blip r:embed="rId8"/>
                <a:stretch>
                  <a:fillRect l="-1121"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989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ulti-prover Interactive Proofs (MIPs)">
            <a:extLst>
              <a:ext uri="{FF2B5EF4-FFF2-40B4-BE49-F238E27FC236}">
                <a16:creationId xmlns:a16="http://schemas.microsoft.com/office/drawing/2014/main" id="{5E07C1A3-E5F2-4ADD-AD95-F37CCFE6B2FA}"/>
              </a:ext>
            </a:extLst>
          </p:cNvPr>
          <p:cNvSpPr txBox="1">
            <a:spLocks/>
          </p:cNvSpPr>
          <p:nvPr/>
        </p:nvSpPr>
        <p:spPr>
          <a:xfrm>
            <a:off x="0" y="234552"/>
            <a:ext cx="9144000" cy="10837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en-US" sz="3600" dirty="0">
                <a:latin typeface="From Where You Are"/>
              </a:rPr>
              <a:t>Last Lecture:  </a:t>
            </a:r>
            <a:r>
              <a:rPr lang="en-US" sz="3600" dirty="0" err="1">
                <a:latin typeface="From Where You Are"/>
              </a:rPr>
              <a:t>BitCoin</a:t>
            </a:r>
            <a:r>
              <a:rPr lang="en-US" sz="3600" dirty="0">
                <a:latin typeface="From Where You Are"/>
              </a:rPr>
              <a:t> Protocol</a:t>
            </a:r>
          </a:p>
        </p:txBody>
      </p:sp>
      <p:pic>
        <p:nvPicPr>
          <p:cNvPr id="17" name="Picture 2" descr="See the source image">
            <a:extLst>
              <a:ext uri="{FF2B5EF4-FFF2-40B4-BE49-F238E27FC236}">
                <a16:creationId xmlns:a16="http://schemas.microsoft.com/office/drawing/2014/main" id="{DDD2D0D5-1302-4ACD-9F0A-25F98BBDF3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277" y="1447800"/>
            <a:ext cx="5324323" cy="10076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89043BA-B9A1-4467-8EFF-19288241B125}"/>
              </a:ext>
            </a:extLst>
          </p:cNvPr>
          <p:cNvSpPr txBox="1"/>
          <p:nvPr/>
        </p:nvSpPr>
        <p:spPr>
          <a:xfrm>
            <a:off x="609600" y="3200400"/>
            <a:ext cx="7543800" cy="2031325"/>
          </a:xfrm>
          <a:prstGeom prst="rect">
            <a:avLst/>
          </a:prstGeom>
          <a:noFill/>
        </p:spPr>
        <p:txBody>
          <a:bodyPr wrap="square" rtlCol="0">
            <a:spAutoFit/>
          </a:bodyPr>
          <a:lstStyle/>
          <a:p>
            <a:pPr algn="ctr"/>
            <a:r>
              <a:rPr lang="en-US" sz="2400" b="1" dirty="0">
                <a:solidFill>
                  <a:srgbClr val="FF0000"/>
                </a:solidFill>
              </a:rPr>
              <a:t>Each user has to verify the validity of each payment </a:t>
            </a:r>
            <a:r>
              <a:rPr lang="en-US" sz="2400" dirty="0"/>
              <a:t>in a block before adding the block to the public ledger</a:t>
            </a:r>
          </a:p>
          <a:p>
            <a:pPr lvl="1" algn="ctr"/>
            <a:endParaRPr lang="en-US" sz="1200" dirty="0"/>
          </a:p>
          <a:p>
            <a:pPr lvl="1" algn="ctr"/>
            <a:r>
              <a:rPr lang="en-US" sz="2400" dirty="0"/>
              <a:t>This check is </a:t>
            </a:r>
            <a:r>
              <a:rPr lang="en-US" sz="2400" b="1" dirty="0">
                <a:solidFill>
                  <a:srgbClr val="FF0000"/>
                </a:solidFill>
              </a:rPr>
              <a:t>highly inefficient</a:t>
            </a:r>
            <a:r>
              <a:rPr lang="en-US" sz="2400" dirty="0"/>
              <a:t>:  It requires going over the entire public ledger!</a:t>
            </a:r>
          </a:p>
          <a:p>
            <a:endParaRPr lang="en-US" dirty="0"/>
          </a:p>
        </p:txBody>
      </p:sp>
      <p:cxnSp>
        <p:nvCxnSpPr>
          <p:cNvPr id="8" name="Straight Arrow Connector 7">
            <a:extLst>
              <a:ext uri="{FF2B5EF4-FFF2-40B4-BE49-F238E27FC236}">
                <a16:creationId xmlns:a16="http://schemas.microsoft.com/office/drawing/2014/main" id="{77E1ECD9-4074-405C-86C0-93FAE5F98C3D}"/>
              </a:ext>
            </a:extLst>
          </p:cNvPr>
          <p:cNvCxnSpPr>
            <a:cxnSpLocks/>
          </p:cNvCxnSpPr>
          <p:nvPr/>
        </p:nvCxnSpPr>
        <p:spPr>
          <a:xfrm flipH="1">
            <a:off x="7239000" y="1752600"/>
            <a:ext cx="457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A3EFAC-9A68-48BA-8D80-8FB928215BC7}"/>
              </a:ext>
            </a:extLst>
          </p:cNvPr>
          <p:cNvSpPr txBox="1"/>
          <p:nvPr/>
        </p:nvSpPr>
        <p:spPr>
          <a:xfrm>
            <a:off x="7620000" y="1447800"/>
            <a:ext cx="1143000" cy="646331"/>
          </a:xfrm>
          <a:prstGeom prst="rect">
            <a:avLst/>
          </a:prstGeom>
          <a:noFill/>
        </p:spPr>
        <p:txBody>
          <a:bodyPr wrap="square" rtlCol="0">
            <a:spAutoFit/>
          </a:bodyPr>
          <a:lstStyle/>
          <a:p>
            <a:pPr algn="ctr"/>
            <a:r>
              <a:rPr lang="en-US" dirty="0"/>
              <a:t>Public </a:t>
            </a:r>
          </a:p>
          <a:p>
            <a:pPr algn="ctr"/>
            <a:r>
              <a:rPr lang="en-US" dirty="0"/>
              <a:t>Ledger</a:t>
            </a:r>
          </a:p>
        </p:txBody>
      </p:sp>
    </p:spTree>
    <p:extLst>
      <p:ext uri="{BB962C8B-B14F-4D97-AF65-F5344CB8AC3E}">
        <p14:creationId xmlns:p14="http://schemas.microsoft.com/office/powerpoint/2010/main" val="122768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AF2C-47B4-40AE-9C00-5236A11C9119}"/>
              </a:ext>
            </a:extLst>
          </p:cNvPr>
          <p:cNvSpPr>
            <a:spLocks noGrp="1"/>
          </p:cNvSpPr>
          <p:nvPr>
            <p:ph type="title"/>
          </p:nvPr>
        </p:nvSpPr>
        <p:spPr/>
        <p:txBody>
          <a:bodyPr/>
          <a:lstStyle/>
          <a:p>
            <a:r>
              <a:rPr lang="en-US" dirty="0"/>
              <a:t>So Far…</a:t>
            </a:r>
          </a:p>
        </p:txBody>
      </p:sp>
      <p:sp>
        <p:nvSpPr>
          <p:cNvPr id="3" name="Content Placeholder 2">
            <a:extLst>
              <a:ext uri="{FF2B5EF4-FFF2-40B4-BE49-F238E27FC236}">
                <a16:creationId xmlns:a16="http://schemas.microsoft.com/office/drawing/2014/main" id="{CB5ADF9E-439D-4DC3-8671-4F944CF654A4}"/>
              </a:ext>
            </a:extLst>
          </p:cNvPr>
          <p:cNvSpPr>
            <a:spLocks noGrp="1"/>
          </p:cNvSpPr>
          <p:nvPr>
            <p:ph idx="1"/>
          </p:nvPr>
        </p:nvSpPr>
        <p:spPr/>
        <p:txBody>
          <a:bodyPr>
            <a:normAutofit/>
          </a:bodyPr>
          <a:lstStyle/>
          <a:p>
            <a:r>
              <a:rPr lang="en-US" b="1" dirty="0">
                <a:solidFill>
                  <a:srgbClr val="FF0000"/>
                </a:solidFill>
              </a:rPr>
              <a:t>Constructed ZK proofs for all of NP </a:t>
            </a:r>
          </a:p>
          <a:p>
            <a:pPr lvl="1"/>
            <a:r>
              <a:rPr lang="en-US" dirty="0"/>
              <a:t>using commitment schemes</a:t>
            </a:r>
          </a:p>
          <a:p>
            <a:pPr marL="457200" lvl="1" indent="0">
              <a:buNone/>
            </a:pPr>
            <a:endParaRPr lang="en-US" dirty="0"/>
          </a:p>
          <a:p>
            <a:r>
              <a:rPr lang="en-US" b="1" dirty="0">
                <a:solidFill>
                  <a:srgbClr val="FF0000"/>
                </a:solidFill>
              </a:rPr>
              <a:t>Constructed commitment schemes</a:t>
            </a:r>
          </a:p>
          <a:p>
            <a:pPr lvl="1"/>
            <a:r>
              <a:rPr lang="en-US" dirty="0"/>
              <a:t>Based on injective OWF:  </a:t>
            </a:r>
          </a:p>
          <a:p>
            <a:pPr marL="457200" lvl="1" indent="0">
              <a:buNone/>
            </a:pPr>
            <a:r>
              <a:rPr lang="en-US" dirty="0"/>
              <a:t>    </a:t>
            </a:r>
            <a:r>
              <a:rPr lang="en-US" dirty="0">
                <a:solidFill>
                  <a:srgbClr val="FF0000"/>
                </a:solidFill>
              </a:rPr>
              <a:t>computationally hiding, perfectly binding</a:t>
            </a:r>
          </a:p>
          <a:p>
            <a:pPr marL="457200" lvl="1" indent="0">
              <a:buNone/>
            </a:pPr>
            <a:endParaRPr lang="en-US" sz="1400" dirty="0">
              <a:solidFill>
                <a:srgbClr val="FF0000"/>
              </a:solidFill>
            </a:endParaRPr>
          </a:p>
          <a:p>
            <a:pPr lvl="1"/>
            <a:r>
              <a:rPr lang="en-US" dirty="0"/>
              <a:t>Based on Discrete Log: </a:t>
            </a:r>
          </a:p>
          <a:p>
            <a:pPr marL="457200" lvl="1" indent="0">
              <a:buNone/>
            </a:pPr>
            <a:r>
              <a:rPr lang="en-US" dirty="0"/>
              <a:t>   </a:t>
            </a:r>
            <a:r>
              <a:rPr lang="en-US" dirty="0">
                <a:solidFill>
                  <a:srgbClr val="FF0000"/>
                </a:solidFill>
              </a:rPr>
              <a:t>perfectly hiding, computationally binding</a:t>
            </a:r>
          </a:p>
        </p:txBody>
      </p:sp>
      <p:sp>
        <p:nvSpPr>
          <p:cNvPr id="4" name="Speech Bubble: Oval 3">
            <a:extLst>
              <a:ext uri="{FF2B5EF4-FFF2-40B4-BE49-F238E27FC236}">
                <a16:creationId xmlns:a16="http://schemas.microsoft.com/office/drawing/2014/main" id="{5ABDDBF3-18C0-4CCA-A8EA-45BADC39571D}"/>
              </a:ext>
            </a:extLst>
          </p:cNvPr>
          <p:cNvSpPr/>
          <p:nvPr/>
        </p:nvSpPr>
        <p:spPr>
          <a:xfrm>
            <a:off x="6477000" y="3200400"/>
            <a:ext cx="2514600" cy="1030504"/>
          </a:xfrm>
          <a:prstGeom prst="wedgeEllipseCallout">
            <a:avLst>
              <a:gd name="adj1" fmla="val -64731"/>
              <a:gd name="adj2" fmla="val 6731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Computational ZK proofs</a:t>
            </a:r>
          </a:p>
        </p:txBody>
      </p:sp>
      <p:sp>
        <p:nvSpPr>
          <p:cNvPr id="6" name="Speech Bubble: Oval 5">
            <a:extLst>
              <a:ext uri="{FF2B5EF4-FFF2-40B4-BE49-F238E27FC236}">
                <a16:creationId xmlns:a16="http://schemas.microsoft.com/office/drawing/2014/main" id="{7B296FA2-5F63-4A2D-AA2E-C5702D67270E}"/>
              </a:ext>
            </a:extLst>
          </p:cNvPr>
          <p:cNvSpPr/>
          <p:nvPr/>
        </p:nvSpPr>
        <p:spPr>
          <a:xfrm>
            <a:off x="6400800" y="4701978"/>
            <a:ext cx="2514600" cy="936822"/>
          </a:xfrm>
          <a:prstGeom prst="wedgeEllipseCallout">
            <a:avLst>
              <a:gd name="adj1" fmla="val -62113"/>
              <a:gd name="adj2" fmla="val 5595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Perfect ZK arguments</a:t>
            </a:r>
          </a:p>
        </p:txBody>
      </p:sp>
      <p:sp>
        <p:nvSpPr>
          <p:cNvPr id="7" name="Speech Bubble: Oval 6">
            <a:extLst>
              <a:ext uri="{FF2B5EF4-FFF2-40B4-BE49-F238E27FC236}">
                <a16:creationId xmlns:a16="http://schemas.microsoft.com/office/drawing/2014/main" id="{1B9DBE97-1935-4E99-815C-5927CD1E4FD5}"/>
              </a:ext>
            </a:extLst>
          </p:cNvPr>
          <p:cNvSpPr/>
          <p:nvPr/>
        </p:nvSpPr>
        <p:spPr>
          <a:xfrm>
            <a:off x="747370" y="501090"/>
            <a:ext cx="2667000" cy="838200"/>
          </a:xfrm>
          <a:prstGeom prst="wedgeEllipseCallout">
            <a:avLst>
              <a:gd name="adj1" fmla="val 34207"/>
              <a:gd name="adj2" fmla="val 961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Non-succinct</a:t>
            </a:r>
          </a:p>
        </p:txBody>
      </p:sp>
    </p:spTree>
    <p:extLst>
      <p:ext uri="{BB962C8B-B14F-4D97-AF65-F5344CB8AC3E}">
        <p14:creationId xmlns:p14="http://schemas.microsoft.com/office/powerpoint/2010/main" val="127616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79438"/>
            <a:ext cx="8839200" cy="1477962"/>
          </a:xfrm>
        </p:spPr>
        <p:txBody>
          <a:bodyPr>
            <a:normAutofit fontScale="90000"/>
          </a:bodyPr>
          <a:lstStyle/>
          <a:p>
            <a:r>
              <a:rPr lang="en-US" sz="4900" dirty="0"/>
              <a:t>Interactive Proofs are More Efficient!</a:t>
            </a:r>
            <a:br>
              <a:rPr lang="en-US" sz="4900" dirty="0"/>
            </a:br>
            <a:r>
              <a:rPr lang="en-US" sz="3600" dirty="0">
                <a:solidFill>
                  <a:srgbClr val="7030A0"/>
                </a:solidFill>
              </a:rPr>
              <a:t>[Lund-Fortnow-Karloff-Nissan90, Shamir90]</a:t>
            </a:r>
            <a:br>
              <a:rPr lang="en-US" sz="3600" dirty="0">
                <a:solidFill>
                  <a:srgbClr val="7030A0"/>
                </a:solidFill>
              </a:rPr>
            </a:br>
            <a:endParaRPr lang="en-US" sz="3600" dirty="0">
              <a:solidFill>
                <a:srgbClr val="FF0000"/>
              </a:solidFill>
            </a:endParaRPr>
          </a:p>
        </p:txBody>
      </p:sp>
      <p:sp>
        <p:nvSpPr>
          <p:cNvPr id="5" name="TextBox 4"/>
          <p:cNvSpPr txBox="1"/>
          <p:nvPr/>
        </p:nvSpPr>
        <p:spPr>
          <a:xfrm>
            <a:off x="838200" y="2286000"/>
            <a:ext cx="5867400" cy="646331"/>
          </a:xfrm>
          <a:prstGeom prst="rect">
            <a:avLst/>
          </a:prstGeom>
          <a:noFill/>
        </p:spPr>
        <p:txBody>
          <a:bodyPr wrap="square" rtlCol="0">
            <a:spAutoFit/>
          </a:bodyPr>
          <a:lstStyle/>
          <a:p>
            <a:r>
              <a:rPr lang="en-US" sz="3600" dirty="0">
                <a:solidFill>
                  <a:srgbClr val="FF0000"/>
                </a:solidFill>
              </a:rPr>
              <a:t>Example:  </a:t>
            </a:r>
            <a:r>
              <a:rPr lang="en-US" sz="3600" dirty="0"/>
              <a:t>Chess</a:t>
            </a:r>
          </a:p>
        </p:txBody>
      </p:sp>
      <p:pic>
        <p:nvPicPr>
          <p:cNvPr id="6" name="Picture 2" descr="http://garabedyan.files.wordpress.com/2011/04/chess-shannon-type-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80" y="3068567"/>
            <a:ext cx="7729020" cy="314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7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1000" y="2286000"/>
            <a:ext cx="8153400" cy="2982218"/>
            <a:chOff x="609600" y="1853625"/>
            <a:chExt cx="8153400" cy="2982218"/>
          </a:xfrm>
        </p:grpSpPr>
        <p:sp>
          <p:nvSpPr>
            <p:cNvPr id="11" name="TextBox 10"/>
            <p:cNvSpPr txBox="1"/>
            <p:nvPr/>
          </p:nvSpPr>
          <p:spPr>
            <a:xfrm>
              <a:off x="609600" y="1853625"/>
              <a:ext cx="8153400" cy="1354217"/>
            </a:xfrm>
            <a:prstGeom prst="rect">
              <a:avLst/>
            </a:prstGeom>
            <a:noFill/>
          </p:spPr>
          <p:txBody>
            <a:bodyPr wrap="square" rtlCol="0">
              <a:spAutoFit/>
            </a:bodyPr>
            <a:lstStyle/>
            <a:p>
              <a:pPr algn="ctr"/>
              <a:r>
                <a:rPr lang="en-US" sz="3200" dirty="0"/>
                <a:t>correctness of any computation can be proved:</a:t>
              </a:r>
            </a:p>
            <a:p>
              <a:pPr algn="ctr"/>
              <a:endParaRPr lang="en-US" dirty="0"/>
            </a:p>
            <a:p>
              <a:pPr algn="ctr"/>
              <a:r>
                <a:rPr lang="en-US" sz="3200" dirty="0">
                  <a:solidFill>
                    <a:srgbClr val="FF0000"/>
                  </a:solidFill>
                </a:rPr>
                <a:t>Time to verify</a:t>
              </a:r>
            </a:p>
          </p:txBody>
        </p:sp>
        <p:sp>
          <p:nvSpPr>
            <p:cNvPr id="12" name="Rectangle 11"/>
            <p:cNvSpPr/>
            <p:nvPr/>
          </p:nvSpPr>
          <p:spPr>
            <a:xfrm>
              <a:off x="2514600" y="3758625"/>
              <a:ext cx="4572000" cy="1077218"/>
            </a:xfrm>
            <a:prstGeom prst="rect">
              <a:avLst/>
            </a:prstGeom>
          </p:spPr>
          <p:txBody>
            <a:bodyPr>
              <a:spAutoFit/>
            </a:bodyPr>
            <a:lstStyle/>
            <a:p>
              <a:pPr lvl="0" algn="ctr"/>
              <a:r>
                <a:rPr lang="en-US" sz="3200" dirty="0">
                  <a:solidFill>
                    <a:srgbClr val="FF0000"/>
                  </a:solidFill>
                </a:rPr>
                <a:t>Space required to do the computation</a:t>
              </a:r>
            </a:p>
          </p:txBody>
        </p:sp>
        <mc:AlternateContent xmlns:mc="http://schemas.openxmlformats.org/markup-compatibility/2006" xmlns:a14="http://schemas.microsoft.com/office/drawing/2010/main">
          <mc:Choice Requires="a14">
            <p:sp>
              <p:nvSpPr>
                <p:cNvPr id="13" name="Rectangle 12"/>
                <p:cNvSpPr/>
                <p:nvPr/>
              </p:nvSpPr>
              <p:spPr>
                <a:xfrm>
                  <a:off x="4342610" y="3225225"/>
                  <a:ext cx="668773" cy="6432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solidFill>
                              <a:srgbClr val="1C05C5"/>
                            </a:solidFill>
                            <a:latin typeface="Cambria Math"/>
                          </a:rPr>
                          <m:t>≈ </m:t>
                        </m:r>
                      </m:oMath>
                    </m:oMathPara>
                  </a14:m>
                  <a:endParaRPr lang="en-US" sz="2000" dirty="0">
                    <a:solidFill>
                      <a:srgbClr val="1C05C5"/>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342610" y="3225225"/>
                  <a:ext cx="668773" cy="643253"/>
                </a:xfrm>
                <a:prstGeom prst="rect">
                  <a:avLst/>
                </a:prstGeom>
                <a:blipFill>
                  <a:blip r:embed="rId3"/>
                  <a:stretch>
                    <a:fillRect/>
                  </a:stretch>
                </a:blipFill>
              </p:spPr>
              <p:txBody>
                <a:bodyPr/>
                <a:lstStyle/>
                <a:p>
                  <a:r>
                    <a:rPr lang="en-US">
                      <a:noFill/>
                    </a:rPr>
                    <a:t> </a:t>
                  </a:r>
                </a:p>
              </p:txBody>
            </p:sp>
          </mc:Fallback>
        </mc:AlternateContent>
      </p:grpSp>
      <p:sp>
        <p:nvSpPr>
          <p:cNvPr id="18" name="Title 1"/>
          <p:cNvSpPr>
            <a:spLocks noGrp="1"/>
          </p:cNvSpPr>
          <p:nvPr>
            <p:ph type="title"/>
          </p:nvPr>
        </p:nvSpPr>
        <p:spPr>
          <a:xfrm>
            <a:off x="76200" y="579438"/>
            <a:ext cx="8839200" cy="1477962"/>
          </a:xfrm>
        </p:spPr>
        <p:txBody>
          <a:bodyPr>
            <a:normAutofit fontScale="90000"/>
          </a:bodyPr>
          <a:lstStyle/>
          <a:p>
            <a:r>
              <a:rPr lang="en-US" sz="4900" dirty="0"/>
              <a:t>Interactive Proofs are More Efficient!</a:t>
            </a:r>
            <a:br>
              <a:rPr lang="en-US" sz="4900" dirty="0"/>
            </a:br>
            <a:r>
              <a:rPr lang="en-US" sz="3600" dirty="0">
                <a:solidFill>
                  <a:srgbClr val="7030A0"/>
                </a:solidFill>
              </a:rPr>
              <a:t>[Lund-Fortnow-Karloff-Nissan90, Shamir90]</a:t>
            </a:r>
            <a:br>
              <a:rPr lang="en-US" sz="3600" dirty="0">
                <a:solidFill>
                  <a:srgbClr val="7030A0"/>
                </a:solidFill>
              </a:rPr>
            </a:br>
            <a:endParaRPr lang="en-US" sz="3600" dirty="0">
              <a:solidFill>
                <a:srgbClr val="FF0000"/>
              </a:solidFill>
            </a:endParaRP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FAD4F3FA-0A63-46B0-BF62-B5C53A9BFA9D}"/>
                  </a:ext>
                </a:extLst>
              </p:cNvPr>
              <p:cNvSpPr/>
              <p:nvPr/>
            </p:nvSpPr>
            <p:spPr>
              <a:xfrm>
                <a:off x="2286000" y="5638800"/>
                <a:ext cx="4572000" cy="838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1" smtClean="0">
                          <a:solidFill>
                            <a:srgbClr val="FFFF99"/>
                          </a:solidFill>
                          <a:latin typeface="Cambria Math" panose="02040503050406030204" pitchFamily="18" charset="0"/>
                        </a:rPr>
                        <m:t>𝑰𝑷</m:t>
                      </m:r>
                      <m:r>
                        <a:rPr lang="en-US" sz="3200" b="1" i="1" smtClean="0">
                          <a:solidFill>
                            <a:srgbClr val="FFFF99"/>
                          </a:solidFill>
                          <a:latin typeface="Cambria Math" panose="02040503050406030204" pitchFamily="18" charset="0"/>
                        </a:rPr>
                        <m:t>=</m:t>
                      </m:r>
                      <m:r>
                        <a:rPr lang="en-US" sz="3200" b="1" i="1" smtClean="0">
                          <a:solidFill>
                            <a:srgbClr val="FFFF99"/>
                          </a:solidFill>
                          <a:latin typeface="Cambria Math" panose="02040503050406030204" pitchFamily="18" charset="0"/>
                        </a:rPr>
                        <m:t>𝑷𝑺𝑷𝑨𝑪𝑬</m:t>
                      </m:r>
                    </m:oMath>
                  </m:oMathPara>
                </a14:m>
                <a:endParaRPr lang="en-US" sz="3200" b="1" dirty="0">
                  <a:solidFill>
                    <a:srgbClr val="FFFF99"/>
                  </a:solidFill>
                </a:endParaRPr>
              </a:p>
            </p:txBody>
          </p:sp>
        </mc:Choice>
        <mc:Fallback xmlns="">
          <p:sp>
            <p:nvSpPr>
              <p:cNvPr id="2" name="Rectangle: Rounded Corners 1">
                <a:extLst>
                  <a:ext uri="{FF2B5EF4-FFF2-40B4-BE49-F238E27FC236}">
                    <a16:creationId xmlns:a16="http://schemas.microsoft.com/office/drawing/2014/main" id="{FAD4F3FA-0A63-46B0-BF62-B5C53A9BFA9D}"/>
                  </a:ext>
                </a:extLst>
              </p:cNvPr>
              <p:cNvSpPr>
                <a:spLocks noRot="1" noChangeAspect="1" noMove="1" noResize="1" noEditPoints="1" noAdjustHandles="1" noChangeArrowheads="1" noChangeShapeType="1" noTextEdit="1"/>
              </p:cNvSpPr>
              <p:nvPr/>
            </p:nvSpPr>
            <p:spPr>
              <a:xfrm>
                <a:off x="2286000" y="5638800"/>
                <a:ext cx="4572000" cy="838200"/>
              </a:xfrm>
              <a:prstGeom prst="roundRect">
                <a:avLst/>
              </a:prstGeom>
              <a:blipFill>
                <a:blip r:embed="rId4"/>
                <a:stretch>
                  <a:fillRect/>
                </a:stretch>
              </a:blipFill>
              <a:ln>
                <a:solidFill>
                  <a:schemeClr val="tx1"/>
                </a:solidFill>
              </a:ln>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87C15E36-10CB-4C23-8397-4F14CD57140A}"/>
              </a:ext>
            </a:extLst>
          </p:cNvPr>
          <p:cNvCxnSpPr>
            <a:cxnSpLocks/>
          </p:cNvCxnSpPr>
          <p:nvPr/>
        </p:nvCxnSpPr>
        <p:spPr>
          <a:xfrm>
            <a:off x="2438400" y="5383887"/>
            <a:ext cx="762000" cy="483513"/>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69F1BF0-0C90-4277-BCB8-5958C58D9A53}"/>
              </a:ext>
            </a:extLst>
          </p:cNvPr>
          <p:cNvSpPr txBox="1"/>
          <p:nvPr/>
        </p:nvSpPr>
        <p:spPr>
          <a:xfrm>
            <a:off x="1219200" y="4930914"/>
            <a:ext cx="1371600" cy="707886"/>
          </a:xfrm>
          <a:prstGeom prst="rect">
            <a:avLst/>
          </a:prstGeom>
          <a:noFill/>
        </p:spPr>
        <p:txBody>
          <a:bodyPr wrap="square" rtlCol="0">
            <a:spAutoFit/>
          </a:bodyPr>
          <a:lstStyle/>
          <a:p>
            <a:pPr algn="ctr"/>
            <a:r>
              <a:rPr lang="en-US" sz="2000" dirty="0"/>
              <a:t>Interactive</a:t>
            </a:r>
          </a:p>
          <a:p>
            <a:pPr algn="ctr"/>
            <a:r>
              <a:rPr lang="en-US" sz="2000" dirty="0"/>
              <a:t>Proof</a:t>
            </a:r>
          </a:p>
        </p:txBody>
      </p:sp>
    </p:spTree>
    <p:extLst>
      <p:ext uri="{BB962C8B-B14F-4D97-AF65-F5344CB8AC3E}">
        <p14:creationId xmlns:p14="http://schemas.microsoft.com/office/powerpoint/2010/main" val="18779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1000" y="2286000"/>
            <a:ext cx="8153400" cy="2982218"/>
            <a:chOff x="609600" y="1853625"/>
            <a:chExt cx="8153400" cy="2982218"/>
          </a:xfrm>
        </p:grpSpPr>
        <p:sp>
          <p:nvSpPr>
            <p:cNvPr id="11" name="TextBox 10"/>
            <p:cNvSpPr txBox="1"/>
            <p:nvPr/>
          </p:nvSpPr>
          <p:spPr>
            <a:xfrm>
              <a:off x="609600" y="1853625"/>
              <a:ext cx="8153400" cy="1354217"/>
            </a:xfrm>
            <a:prstGeom prst="rect">
              <a:avLst/>
            </a:prstGeom>
            <a:noFill/>
          </p:spPr>
          <p:txBody>
            <a:bodyPr wrap="square" rtlCol="0">
              <a:spAutoFit/>
            </a:bodyPr>
            <a:lstStyle/>
            <a:p>
              <a:pPr algn="ctr"/>
              <a:r>
                <a:rPr lang="en-US" sz="3200" dirty="0"/>
                <a:t>correctness of any computation can be proved:</a:t>
              </a:r>
            </a:p>
            <a:p>
              <a:pPr algn="ctr"/>
              <a:endParaRPr lang="en-US" dirty="0"/>
            </a:p>
            <a:p>
              <a:pPr algn="ctr"/>
              <a:r>
                <a:rPr lang="en-US" sz="3200" dirty="0">
                  <a:solidFill>
                    <a:srgbClr val="FF0000"/>
                  </a:solidFill>
                </a:rPr>
                <a:t>Time to verify</a:t>
              </a:r>
            </a:p>
          </p:txBody>
        </p:sp>
        <p:sp>
          <p:nvSpPr>
            <p:cNvPr id="12" name="Rectangle 11"/>
            <p:cNvSpPr/>
            <p:nvPr/>
          </p:nvSpPr>
          <p:spPr>
            <a:xfrm>
              <a:off x="2514600" y="3758625"/>
              <a:ext cx="4572000" cy="1077218"/>
            </a:xfrm>
            <a:prstGeom prst="rect">
              <a:avLst/>
            </a:prstGeom>
          </p:spPr>
          <p:txBody>
            <a:bodyPr>
              <a:spAutoFit/>
            </a:bodyPr>
            <a:lstStyle/>
            <a:p>
              <a:pPr lvl="0" algn="ctr"/>
              <a:r>
                <a:rPr lang="en-US" sz="3200" dirty="0">
                  <a:solidFill>
                    <a:srgbClr val="FF0000"/>
                  </a:solidFill>
                </a:rPr>
                <a:t>Space required to do the computation</a:t>
              </a:r>
            </a:p>
          </p:txBody>
        </p:sp>
        <mc:AlternateContent xmlns:mc="http://schemas.openxmlformats.org/markup-compatibility/2006" xmlns:a14="http://schemas.microsoft.com/office/drawing/2010/main">
          <mc:Choice Requires="a14">
            <p:sp>
              <p:nvSpPr>
                <p:cNvPr id="13" name="Rectangle 12"/>
                <p:cNvSpPr/>
                <p:nvPr/>
              </p:nvSpPr>
              <p:spPr>
                <a:xfrm>
                  <a:off x="4342610" y="3225225"/>
                  <a:ext cx="668773" cy="6432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solidFill>
                              <a:srgbClr val="1C05C5"/>
                            </a:solidFill>
                            <a:latin typeface="Cambria Math"/>
                          </a:rPr>
                          <m:t>≈ </m:t>
                        </m:r>
                      </m:oMath>
                    </m:oMathPara>
                  </a14:m>
                  <a:endParaRPr lang="en-US" sz="2000" dirty="0">
                    <a:solidFill>
                      <a:srgbClr val="1C05C5"/>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342610" y="3225225"/>
                  <a:ext cx="668773" cy="643253"/>
                </a:xfrm>
                <a:prstGeom prst="rect">
                  <a:avLst/>
                </a:prstGeom>
                <a:blipFill>
                  <a:blip r:embed="rId3"/>
                  <a:stretch>
                    <a:fillRect/>
                  </a:stretch>
                </a:blipFill>
              </p:spPr>
              <p:txBody>
                <a:bodyPr/>
                <a:lstStyle/>
                <a:p>
                  <a:r>
                    <a:rPr lang="en-US">
                      <a:noFill/>
                    </a:rPr>
                    <a:t> </a:t>
                  </a:r>
                </a:p>
              </p:txBody>
            </p:sp>
          </mc:Fallback>
        </mc:AlternateContent>
      </p:grpSp>
      <p:sp>
        <p:nvSpPr>
          <p:cNvPr id="18" name="Title 1"/>
          <p:cNvSpPr>
            <a:spLocks noGrp="1"/>
          </p:cNvSpPr>
          <p:nvPr>
            <p:ph type="title"/>
          </p:nvPr>
        </p:nvSpPr>
        <p:spPr>
          <a:xfrm>
            <a:off x="76200" y="579438"/>
            <a:ext cx="8839200" cy="1477962"/>
          </a:xfrm>
        </p:spPr>
        <p:txBody>
          <a:bodyPr>
            <a:normAutofit fontScale="90000"/>
          </a:bodyPr>
          <a:lstStyle/>
          <a:p>
            <a:r>
              <a:rPr lang="en-US" sz="4900" dirty="0"/>
              <a:t>Interactive Proofs are More Efficient!</a:t>
            </a:r>
            <a:br>
              <a:rPr lang="en-US" sz="4900" dirty="0"/>
            </a:br>
            <a:r>
              <a:rPr lang="en-US" sz="3600" dirty="0">
                <a:solidFill>
                  <a:srgbClr val="7030A0"/>
                </a:solidFill>
              </a:rPr>
              <a:t>[Lund-Fortnow-Karloff-Nissan90, Shamir90]</a:t>
            </a:r>
            <a:br>
              <a:rPr lang="en-US" sz="3600" dirty="0">
                <a:solidFill>
                  <a:srgbClr val="7030A0"/>
                </a:solidFill>
              </a:rPr>
            </a:br>
            <a:endParaRPr lang="en-US" sz="3600" dirty="0">
              <a:solidFill>
                <a:srgbClr val="FF0000"/>
              </a:solidFill>
            </a:endParaRP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FAD4F3FA-0A63-46B0-BF62-B5C53A9BFA9D}"/>
                  </a:ext>
                </a:extLst>
              </p:cNvPr>
              <p:cNvSpPr/>
              <p:nvPr/>
            </p:nvSpPr>
            <p:spPr>
              <a:xfrm>
                <a:off x="457200" y="5638800"/>
                <a:ext cx="8153400" cy="838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Succinct space </a:t>
                </a:r>
                <a14:m>
                  <m:oMath xmlns:m="http://schemas.openxmlformats.org/officeDocument/2006/math">
                    <m:r>
                      <a:rPr lang="en-US" sz="3200" b="0" i="1" smtClean="0">
                        <a:latin typeface="Cambria Math" panose="02040503050406030204" pitchFamily="18" charset="0"/>
                      </a:rPr>
                      <m:t>     </m:t>
                    </m:r>
                  </m:oMath>
                </a14:m>
                <a:r>
                  <a:rPr lang="en-US" sz="3200" dirty="0"/>
                  <a:t>      succinct interactive proof</a:t>
                </a:r>
              </a:p>
            </p:txBody>
          </p:sp>
        </mc:Choice>
        <mc:Fallback xmlns="">
          <p:sp>
            <p:nvSpPr>
              <p:cNvPr id="2" name="Rectangle: Rounded Corners 1">
                <a:extLst>
                  <a:ext uri="{FF2B5EF4-FFF2-40B4-BE49-F238E27FC236}">
                    <a16:creationId xmlns:a16="http://schemas.microsoft.com/office/drawing/2014/main" id="{FAD4F3FA-0A63-46B0-BF62-B5C53A9BFA9D}"/>
                  </a:ext>
                </a:extLst>
              </p:cNvPr>
              <p:cNvSpPr>
                <a:spLocks noRot="1" noChangeAspect="1" noMove="1" noResize="1" noEditPoints="1" noAdjustHandles="1" noChangeArrowheads="1" noChangeShapeType="1" noTextEdit="1"/>
              </p:cNvSpPr>
              <p:nvPr/>
            </p:nvSpPr>
            <p:spPr>
              <a:xfrm>
                <a:off x="457200" y="5638800"/>
                <a:ext cx="8153400" cy="838200"/>
              </a:xfrm>
              <a:prstGeom prst="roundRect">
                <a:avLst/>
              </a:prstGeom>
              <a:blipFill>
                <a:blip r:embed="rId4"/>
                <a:stretch>
                  <a:fillRect b="-7042"/>
                </a:stretch>
              </a:blipFill>
              <a:ln>
                <a:solidFill>
                  <a:schemeClr val="tx1"/>
                </a:solidFill>
              </a:ln>
            </p:spPr>
            <p:txBody>
              <a:bodyPr/>
              <a:lstStyle/>
              <a:p>
                <a:r>
                  <a:rPr lang="en-US">
                    <a:noFill/>
                  </a:rPr>
                  <a:t> </a:t>
                </a:r>
              </a:p>
            </p:txBody>
          </p:sp>
        </mc:Fallback>
      </mc:AlternateContent>
      <p:sp>
        <p:nvSpPr>
          <p:cNvPr id="3" name="Arrow: Right 2">
            <a:extLst>
              <a:ext uri="{FF2B5EF4-FFF2-40B4-BE49-F238E27FC236}">
                <a16:creationId xmlns:a16="http://schemas.microsoft.com/office/drawing/2014/main" id="{9FDE27FC-A8B6-4CD4-9B50-93318A946D1E}"/>
              </a:ext>
            </a:extLst>
          </p:cNvPr>
          <p:cNvSpPr/>
          <p:nvPr/>
        </p:nvSpPr>
        <p:spPr>
          <a:xfrm>
            <a:off x="3298545" y="5967377"/>
            <a:ext cx="610390" cy="24651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99"/>
              </a:solidFill>
              <a:highlight>
                <a:srgbClr val="FFFF00"/>
              </a:highlight>
            </a:endParaRPr>
          </a:p>
        </p:txBody>
      </p:sp>
    </p:spTree>
    <p:extLst>
      <p:ext uri="{BB962C8B-B14F-4D97-AF65-F5344CB8AC3E}">
        <p14:creationId xmlns:p14="http://schemas.microsoft.com/office/powerpoint/2010/main" val="4250332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4900" dirty="0"/>
              <a:t>Interactive Proofs</a:t>
            </a:r>
            <a:br>
              <a:rPr lang="en-US" sz="4900" dirty="0">
                <a:solidFill>
                  <a:srgbClr val="FF0000"/>
                </a:solidFill>
              </a:rPr>
            </a:br>
            <a:r>
              <a:rPr lang="en-US" sz="4000" dirty="0">
                <a:solidFill>
                  <a:srgbClr val="7030A0"/>
                </a:solidFill>
              </a:rPr>
              <a:t>[Goldwasser-Micali-Rackoff85, Babai85]</a:t>
            </a:r>
          </a:p>
        </p:txBody>
      </p:sp>
      <p:sp>
        <p:nvSpPr>
          <p:cNvPr id="5" name="Line 12"/>
          <p:cNvSpPr>
            <a:spLocks noChangeShapeType="1"/>
          </p:cNvSpPr>
          <p:nvPr/>
        </p:nvSpPr>
        <p:spPr bwMode="auto">
          <a:xfrm flipH="1">
            <a:off x="3617349" y="3491069"/>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2" name="TextBox 11"/>
              <p:cNvSpPr txBox="1"/>
              <p:nvPr/>
            </p:nvSpPr>
            <p:spPr>
              <a:xfrm>
                <a:off x="2843526" y="2549237"/>
                <a:ext cx="992295"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dirty="0" smtClean="0">
                          <a:solidFill>
                            <a:srgbClr val="FF0000"/>
                          </a:solidFill>
                          <a:latin typeface="Cambria Math"/>
                        </a:rPr>
                        <m:t>𝑃</m:t>
                      </m:r>
                    </m:oMath>
                  </m:oMathPara>
                </a14:m>
                <a:endParaRPr lang="en-US" sz="44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843526" y="2549237"/>
                <a:ext cx="992295" cy="76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188951" y="2549237"/>
                <a:ext cx="72166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a:rPr>
                        <m:t>𝑉</m:t>
                      </m:r>
                    </m:oMath>
                  </m:oMathPara>
                </a14:m>
                <a:endParaRPr lang="en-US" sz="4400"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88951" y="2549237"/>
                <a:ext cx="721669" cy="769441"/>
              </a:xfrm>
              <a:prstGeom prst="rect">
                <a:avLst/>
              </a:prstGeom>
              <a:blipFill>
                <a:blip r:embed="rId4"/>
                <a:stretch>
                  <a:fillRect/>
                </a:stretch>
              </a:blipFill>
            </p:spPr>
            <p:txBody>
              <a:bodyPr/>
              <a:lstStyle/>
              <a:p>
                <a:r>
                  <a:rPr lang="en-US">
                    <a:noFill/>
                  </a:rPr>
                  <a:t> </a:t>
                </a:r>
              </a:p>
            </p:txBody>
          </p:sp>
        </mc:Fallback>
      </mc:AlternateContent>
      <p:sp>
        <p:nvSpPr>
          <p:cNvPr id="18" name="Line 11"/>
          <p:cNvSpPr>
            <a:spLocks noChangeShapeType="1"/>
          </p:cNvSpPr>
          <p:nvPr/>
        </p:nvSpPr>
        <p:spPr bwMode="auto">
          <a:xfrm flipH="1">
            <a:off x="3590286" y="3829397"/>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2"/>
          <p:cNvSpPr>
            <a:spLocks noChangeShapeType="1"/>
          </p:cNvSpPr>
          <p:nvPr/>
        </p:nvSpPr>
        <p:spPr bwMode="auto">
          <a:xfrm flipH="1">
            <a:off x="3590286" y="4149437"/>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p:cNvSpPr>
            <a:spLocks noChangeShapeType="1"/>
          </p:cNvSpPr>
          <p:nvPr/>
        </p:nvSpPr>
        <p:spPr bwMode="auto">
          <a:xfrm flipH="1">
            <a:off x="3590286" y="4469477"/>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4"/>
          <p:cNvSpPr>
            <a:spLocks noChangeShapeType="1"/>
          </p:cNvSpPr>
          <p:nvPr/>
        </p:nvSpPr>
        <p:spPr bwMode="auto">
          <a:xfrm flipH="1">
            <a:off x="3590286" y="4835237"/>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1" name="Picture 3" descr="C:\Users\yael\AppData\Local\Microsoft\Windows\Temporary Internet Files\Content.IE5\VDR4OSMJ\MC90044039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9786" y="2969861"/>
            <a:ext cx="802857" cy="813816"/>
          </a:xfrm>
          <a:prstGeom prst="rect">
            <a:avLst/>
          </a:prstGeom>
          <a:noFill/>
          <a:extLst>
            <a:ext uri="{909E8E84-426E-40DD-AFC4-6F175D3DCCD1}">
              <a14:hiddenFill xmlns:a14="http://schemas.microsoft.com/office/drawing/2010/main">
                <a:solidFill>
                  <a:srgbClr val="FFFFFF"/>
                </a:solidFill>
              </a14:hiddenFill>
            </a:ext>
          </a:extLst>
        </p:spPr>
      </p:pic>
      <p:sp>
        <p:nvSpPr>
          <p:cNvPr id="16" name="Oval Callout 15"/>
          <p:cNvSpPr/>
          <p:nvPr/>
        </p:nvSpPr>
        <p:spPr>
          <a:xfrm>
            <a:off x="5951214" y="2022763"/>
            <a:ext cx="1936451" cy="831273"/>
          </a:xfrm>
          <a:prstGeom prst="wedgeEllipseCallout">
            <a:avLst>
              <a:gd name="adj1" fmla="val -58474"/>
              <a:gd name="adj2" fmla="val 526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Efficient</a:t>
            </a:r>
          </a:p>
        </p:txBody>
      </p:sp>
      <p:sp>
        <p:nvSpPr>
          <p:cNvPr id="17" name="Oval Callout 16"/>
          <p:cNvSpPr/>
          <p:nvPr/>
        </p:nvSpPr>
        <p:spPr>
          <a:xfrm>
            <a:off x="1111549" y="1981200"/>
            <a:ext cx="1936451" cy="914400"/>
          </a:xfrm>
          <a:prstGeom prst="wedgeEllipseCallout">
            <a:avLst>
              <a:gd name="adj1" fmla="val 54243"/>
              <a:gd name="adj2" fmla="val 540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All powerful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47CFFC2-9D60-4E13-9419-515906AC3995}"/>
                  </a:ext>
                </a:extLst>
              </p:cNvPr>
              <p:cNvSpPr txBox="1"/>
              <p:nvPr/>
            </p:nvSpPr>
            <p:spPr>
              <a:xfrm>
                <a:off x="3657600" y="2146902"/>
                <a:ext cx="142959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𝐿</m:t>
                      </m:r>
                    </m:oMath>
                  </m:oMathPara>
                </a14:m>
                <a:endParaRPr lang="en-US" sz="2400" dirty="0"/>
              </a:p>
            </p:txBody>
          </p:sp>
        </mc:Choice>
        <mc:Fallback xmlns="">
          <p:sp>
            <p:nvSpPr>
              <p:cNvPr id="4" name="TextBox 3">
                <a:extLst>
                  <a:ext uri="{FF2B5EF4-FFF2-40B4-BE49-F238E27FC236}">
                    <a16:creationId xmlns:a16="http://schemas.microsoft.com/office/drawing/2014/main" id="{247CFFC2-9D60-4E13-9419-515906AC3995}"/>
                  </a:ext>
                </a:extLst>
              </p:cNvPr>
              <p:cNvSpPr txBox="1">
                <a:spLocks noRot="1" noChangeAspect="1" noMove="1" noResize="1" noEditPoints="1" noAdjustHandles="1" noChangeArrowheads="1" noChangeShapeType="1" noTextEdit="1"/>
              </p:cNvSpPr>
              <p:nvPr/>
            </p:nvSpPr>
            <p:spPr>
              <a:xfrm>
                <a:off x="3657600" y="2146902"/>
                <a:ext cx="1429593" cy="46166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8625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4900" dirty="0"/>
              <a:t>Interactive Proofs</a:t>
            </a:r>
            <a:br>
              <a:rPr lang="en-US" sz="4900" dirty="0">
                <a:solidFill>
                  <a:srgbClr val="FF0000"/>
                </a:solidFill>
              </a:rPr>
            </a:br>
            <a:r>
              <a:rPr lang="en-US" sz="4000" dirty="0">
                <a:solidFill>
                  <a:srgbClr val="7030A0"/>
                </a:solidFill>
              </a:rPr>
              <a:t>[Goldwasser-Micali-Rackoff85, Babai85]</a:t>
            </a:r>
          </a:p>
        </p:txBody>
      </p:sp>
      <p:sp>
        <p:nvSpPr>
          <p:cNvPr id="5" name="Line 12"/>
          <p:cNvSpPr>
            <a:spLocks noChangeShapeType="1"/>
          </p:cNvSpPr>
          <p:nvPr/>
        </p:nvSpPr>
        <p:spPr bwMode="auto">
          <a:xfrm flipH="1">
            <a:off x="3617349" y="3491069"/>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2" name="TextBox 11"/>
              <p:cNvSpPr txBox="1"/>
              <p:nvPr/>
            </p:nvSpPr>
            <p:spPr>
              <a:xfrm>
                <a:off x="2843526" y="2549237"/>
                <a:ext cx="992295"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dirty="0" smtClean="0">
                          <a:solidFill>
                            <a:srgbClr val="FF0000"/>
                          </a:solidFill>
                          <a:latin typeface="Cambria Math"/>
                        </a:rPr>
                        <m:t>𝑃</m:t>
                      </m:r>
                    </m:oMath>
                  </m:oMathPara>
                </a14:m>
                <a:endParaRPr lang="en-US" sz="44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843526" y="2549237"/>
                <a:ext cx="992295" cy="76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188951" y="2549237"/>
                <a:ext cx="72166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a:rPr>
                        <m:t>𝑉</m:t>
                      </m:r>
                    </m:oMath>
                  </m:oMathPara>
                </a14:m>
                <a:endParaRPr lang="en-US" sz="4400"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88951" y="2549237"/>
                <a:ext cx="721669" cy="769441"/>
              </a:xfrm>
              <a:prstGeom prst="rect">
                <a:avLst/>
              </a:prstGeom>
              <a:blipFill>
                <a:blip r:embed="rId4"/>
                <a:stretch>
                  <a:fillRect/>
                </a:stretch>
              </a:blipFill>
            </p:spPr>
            <p:txBody>
              <a:bodyPr/>
              <a:lstStyle/>
              <a:p>
                <a:r>
                  <a:rPr lang="en-US">
                    <a:noFill/>
                  </a:rPr>
                  <a:t> </a:t>
                </a:r>
              </a:p>
            </p:txBody>
          </p:sp>
        </mc:Fallback>
      </mc:AlternateContent>
      <p:sp>
        <p:nvSpPr>
          <p:cNvPr id="18" name="Line 11"/>
          <p:cNvSpPr>
            <a:spLocks noChangeShapeType="1"/>
          </p:cNvSpPr>
          <p:nvPr/>
        </p:nvSpPr>
        <p:spPr bwMode="auto">
          <a:xfrm flipH="1">
            <a:off x="3590286" y="3829397"/>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2"/>
          <p:cNvSpPr>
            <a:spLocks noChangeShapeType="1"/>
          </p:cNvSpPr>
          <p:nvPr/>
        </p:nvSpPr>
        <p:spPr bwMode="auto">
          <a:xfrm flipH="1">
            <a:off x="3590286" y="4149437"/>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p:cNvSpPr>
            <a:spLocks noChangeShapeType="1"/>
          </p:cNvSpPr>
          <p:nvPr/>
        </p:nvSpPr>
        <p:spPr bwMode="auto">
          <a:xfrm flipH="1">
            <a:off x="3590286" y="4469477"/>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4"/>
          <p:cNvSpPr>
            <a:spLocks noChangeShapeType="1"/>
          </p:cNvSpPr>
          <p:nvPr/>
        </p:nvSpPr>
        <p:spPr bwMode="auto">
          <a:xfrm flipH="1">
            <a:off x="3590286" y="4835237"/>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1" name="Picture 3" descr="C:\Users\yael\AppData\Local\Microsoft\Windows\Temporary Internet Files\Content.IE5\VDR4OSMJ\MC90044039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9786" y="2969861"/>
            <a:ext cx="802857" cy="8138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Oval Callout 15"/>
              <p:cNvSpPr/>
              <p:nvPr/>
            </p:nvSpPr>
            <p:spPr>
              <a:xfrm>
                <a:off x="5951214" y="2022763"/>
                <a:ext cx="1936451" cy="831273"/>
              </a:xfrm>
              <a:prstGeom prst="wedgeEllipseCallout">
                <a:avLst>
                  <a:gd name="adj1" fmla="val -58474"/>
                  <a:gd name="adj2" fmla="val 526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𝒔</m:t>
                      </m:r>
                    </m:oMath>
                  </m:oMathPara>
                </a14:m>
                <a:endParaRPr lang="en-US" sz="2400" b="1" dirty="0"/>
              </a:p>
            </p:txBody>
          </p:sp>
        </mc:Choice>
        <mc:Fallback xmlns="">
          <p:sp>
            <p:nvSpPr>
              <p:cNvPr id="16" name="Oval Callout 15"/>
              <p:cNvSpPr>
                <a:spLocks noRot="1" noChangeAspect="1" noMove="1" noResize="1" noEditPoints="1" noAdjustHandles="1" noChangeArrowheads="1" noChangeShapeType="1" noTextEdit="1"/>
              </p:cNvSpPr>
              <p:nvPr/>
            </p:nvSpPr>
            <p:spPr>
              <a:xfrm>
                <a:off x="5951214" y="2022763"/>
                <a:ext cx="1936451" cy="831273"/>
              </a:xfrm>
              <a:prstGeom prst="wedgeEllipseCallout">
                <a:avLst>
                  <a:gd name="adj1" fmla="val -58474"/>
                  <a:gd name="adj2" fmla="val 52661"/>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Callout 16"/>
              <p:cNvSpPr/>
              <p:nvPr/>
            </p:nvSpPr>
            <p:spPr>
              <a:xfrm>
                <a:off x="1111549" y="1981200"/>
                <a:ext cx="1936451" cy="914400"/>
              </a:xfrm>
              <a:prstGeom prst="wedgeEllipseCallout">
                <a:avLst>
                  <a:gd name="adj1" fmla="val 54243"/>
                  <a:gd name="adj2" fmla="val 540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rPr>
                            <m:t>𝟐</m:t>
                          </m:r>
                        </m:e>
                        <m:sup>
                          <m:sSup>
                            <m:sSupPr>
                              <m:ctrlPr>
                                <a:rPr lang="en-US" sz="2400" b="1" i="1">
                                  <a:latin typeface="Cambria Math" panose="02040503050406030204" pitchFamily="18" charset="0"/>
                                </a:rPr>
                              </m:ctrlPr>
                            </m:sSupPr>
                            <m:e>
                              <m:r>
                                <a:rPr lang="en-US" sz="2400" b="1" i="1">
                                  <a:latin typeface="Cambria Math" panose="02040503050406030204" pitchFamily="18" charset="0"/>
                                </a:rPr>
                                <m:t>𝒔</m:t>
                              </m:r>
                            </m:e>
                            <m:sup>
                              <m:r>
                                <a:rPr lang="en-US" sz="2400" b="1" i="1">
                                  <a:latin typeface="Cambria Math" panose="02040503050406030204" pitchFamily="18" charset="0"/>
                                </a:rPr>
                                <m:t>𝟐</m:t>
                              </m:r>
                            </m:sup>
                          </m:sSup>
                        </m:sup>
                      </m:sSup>
                    </m:oMath>
                  </m:oMathPara>
                </a14:m>
                <a:endParaRPr lang="en-US" sz="2400" b="1" dirty="0"/>
              </a:p>
            </p:txBody>
          </p:sp>
        </mc:Choice>
        <mc:Fallback xmlns="">
          <p:sp>
            <p:nvSpPr>
              <p:cNvPr id="17" name="Oval Callout 16"/>
              <p:cNvSpPr>
                <a:spLocks noRot="1" noChangeAspect="1" noMove="1" noResize="1" noEditPoints="1" noAdjustHandles="1" noChangeArrowheads="1" noChangeShapeType="1" noTextEdit="1"/>
              </p:cNvSpPr>
              <p:nvPr/>
            </p:nvSpPr>
            <p:spPr>
              <a:xfrm>
                <a:off x="1111549" y="1981200"/>
                <a:ext cx="1936451" cy="914400"/>
              </a:xfrm>
              <a:prstGeom prst="wedgeEllipseCallout">
                <a:avLst>
                  <a:gd name="adj1" fmla="val 54243"/>
                  <a:gd name="adj2" fmla="val 54028"/>
                </a:avLst>
              </a:prstGeom>
              <a:blipFill>
                <a:blip r:embed="rId7"/>
                <a:stretch>
                  <a:fillRect/>
                </a:stretch>
              </a:blipFill>
              <a:ln>
                <a:solidFill>
                  <a:schemeClr val="tx1"/>
                </a:solidFill>
              </a:ln>
            </p:spPr>
            <p:txBody>
              <a:bodyPr/>
              <a:lstStyle/>
              <a:p>
                <a:r>
                  <a:rPr lang="en-US">
                    <a:noFill/>
                  </a:rPr>
                  <a:t> </a:t>
                </a:r>
              </a:p>
            </p:txBody>
          </p:sp>
        </mc:Fallback>
      </mc:AlternateContent>
      <p:pic>
        <p:nvPicPr>
          <p:cNvPr id="14" name="Picture 2" descr="See the source image">
            <a:extLst>
              <a:ext uri="{FF2B5EF4-FFF2-40B4-BE49-F238E27FC236}">
                <a16:creationId xmlns:a16="http://schemas.microsoft.com/office/drawing/2014/main" id="{C917D395-D85D-48C4-B000-B30B3CB240B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7295" y="3085095"/>
            <a:ext cx="724905" cy="72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736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Doubly Efficient Proofs</a:t>
            </a:r>
            <a:br>
              <a:rPr lang="en-US" sz="4900" dirty="0">
                <a:solidFill>
                  <a:srgbClr val="FF0000"/>
                </a:solidFill>
              </a:rPr>
            </a:br>
            <a:r>
              <a:rPr lang="en-US" sz="3600" dirty="0">
                <a:solidFill>
                  <a:srgbClr val="58267E"/>
                </a:solidFill>
              </a:rPr>
              <a:t>[Goldwasser-K-Rothblum08]</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F481BC7-4E40-4510-AC8B-B4D965684971}"/>
                  </a:ext>
                </a:extLst>
              </p:cNvPr>
              <p:cNvSpPr txBox="1"/>
              <p:nvPr/>
            </p:nvSpPr>
            <p:spPr>
              <a:xfrm>
                <a:off x="762000" y="2067342"/>
                <a:ext cx="7239000" cy="2123658"/>
              </a:xfrm>
              <a:prstGeom prst="rect">
                <a:avLst/>
              </a:prstGeom>
              <a:noFill/>
            </p:spPr>
            <p:txBody>
              <a:bodyPr wrap="square" rtlCol="0">
                <a:spAutoFit/>
              </a:bodyPr>
              <a:lstStyle/>
              <a:p>
                <a:r>
                  <a:rPr lang="en-US" sz="3200" dirty="0"/>
                  <a:t>Proofs for </a:t>
                </a:r>
                <a:r>
                  <a:rPr lang="en-US" sz="3200" b="1" dirty="0"/>
                  <a:t>any computation</a:t>
                </a:r>
                <a:r>
                  <a:rPr lang="en-US" sz="3200" dirty="0"/>
                  <a:t>:</a:t>
                </a:r>
              </a:p>
              <a:p>
                <a:endParaRPr lang="en-US" dirty="0">
                  <a:solidFill>
                    <a:srgbClr val="FF0000"/>
                  </a:solidFill>
                </a:endParaRPr>
              </a:p>
              <a:p>
                <a:r>
                  <a:rPr lang="en-US" sz="3200" dirty="0">
                    <a:solidFill>
                      <a:srgbClr val="FF0000"/>
                    </a:solidFill>
                  </a:rPr>
                  <a:t>   Prover</a:t>
                </a:r>
                <a:r>
                  <a:rPr lang="en-US" sz="3200" dirty="0"/>
                  <a:t> runtime </a:t>
                </a:r>
                <a14:m>
                  <m:oMath xmlns:m="http://schemas.openxmlformats.org/officeDocument/2006/math">
                    <m:r>
                      <a:rPr lang="en-US" sz="3200" b="0" i="1" smtClean="0">
                        <a:solidFill>
                          <a:srgbClr val="1C05C5"/>
                        </a:solidFill>
                        <a:latin typeface="Cambria Math" panose="02040503050406030204" pitchFamily="18" charset="0"/>
                      </a:rPr>
                      <m:t>≈</m:t>
                    </m:r>
                    <m:r>
                      <a:rPr lang="en-US" sz="3200" b="0" i="1" smtClean="0">
                        <a:solidFill>
                          <a:srgbClr val="FF0000"/>
                        </a:solidFill>
                        <a:latin typeface="Cambria Math" panose="02040503050406030204" pitchFamily="18" charset="0"/>
                      </a:rPr>
                      <m:t> </m:t>
                    </m:r>
                  </m:oMath>
                </a14:m>
                <a:r>
                  <a:rPr lang="en-US" sz="3200" dirty="0">
                    <a:solidFill>
                      <a:srgbClr val="FF0000"/>
                    </a:solidFill>
                  </a:rPr>
                  <a:t>computation runtime</a:t>
                </a:r>
              </a:p>
              <a:p>
                <a:endParaRPr lang="en-US" dirty="0">
                  <a:solidFill>
                    <a:srgbClr val="FF0000"/>
                  </a:solidFill>
                </a:endParaRPr>
              </a:p>
              <a:p>
                <a:r>
                  <a:rPr lang="en-US" sz="3200" dirty="0">
                    <a:solidFill>
                      <a:srgbClr val="FF0000"/>
                    </a:solidFill>
                  </a:rPr>
                  <a:t>   Verifier</a:t>
                </a:r>
                <a:r>
                  <a:rPr lang="en-US" sz="3200" dirty="0"/>
                  <a:t> runtime </a:t>
                </a:r>
                <a14:m>
                  <m:oMath xmlns:m="http://schemas.openxmlformats.org/officeDocument/2006/math">
                    <m:r>
                      <a:rPr lang="en-US" sz="3200" i="1">
                        <a:solidFill>
                          <a:srgbClr val="1C05C5"/>
                        </a:solidFill>
                        <a:latin typeface="Cambria Math" panose="02040503050406030204" pitchFamily="18" charset="0"/>
                      </a:rPr>
                      <m:t>≈</m:t>
                    </m:r>
                    <m:r>
                      <a:rPr lang="en-US" sz="3200" i="1">
                        <a:solidFill>
                          <a:srgbClr val="FF0000"/>
                        </a:solidFill>
                        <a:latin typeface="Cambria Math" panose="02040503050406030204" pitchFamily="18" charset="0"/>
                      </a:rPr>
                      <m:t>|</m:t>
                    </m:r>
                  </m:oMath>
                </a14:m>
                <a:r>
                  <a:rPr lang="en-US" sz="3200" dirty="0">
                    <a:solidFill>
                      <a:srgbClr val="FF0000"/>
                    </a:solidFill>
                  </a:rPr>
                  <a:t>input|</a:t>
                </a:r>
              </a:p>
            </p:txBody>
          </p:sp>
        </mc:Choice>
        <mc:Fallback xmlns="">
          <p:sp>
            <p:nvSpPr>
              <p:cNvPr id="3" name="TextBox 2">
                <a:extLst>
                  <a:ext uri="{FF2B5EF4-FFF2-40B4-BE49-F238E27FC236}">
                    <a16:creationId xmlns:a16="http://schemas.microsoft.com/office/drawing/2014/main" id="{6F481BC7-4E40-4510-AC8B-B4D965684971}"/>
                  </a:ext>
                </a:extLst>
              </p:cNvPr>
              <p:cNvSpPr txBox="1">
                <a:spLocks noRot="1" noChangeAspect="1" noMove="1" noResize="1" noEditPoints="1" noAdjustHandles="1" noChangeArrowheads="1" noChangeShapeType="1" noTextEdit="1"/>
              </p:cNvSpPr>
              <p:nvPr/>
            </p:nvSpPr>
            <p:spPr>
              <a:xfrm>
                <a:off x="762000" y="2067342"/>
                <a:ext cx="7239000" cy="2123658"/>
              </a:xfrm>
              <a:prstGeom prst="rect">
                <a:avLst/>
              </a:prstGeom>
              <a:blipFill>
                <a:blip r:embed="rId3"/>
                <a:stretch>
                  <a:fillRect l="-2104" t="-3725" b="-8596"/>
                </a:stretch>
              </a:blipFill>
            </p:spPr>
            <p:txBody>
              <a:bodyPr/>
              <a:lstStyle/>
              <a:p>
                <a:r>
                  <a:rPr lang="en-US">
                    <a:noFill/>
                  </a:rPr>
                  <a:t> </a:t>
                </a:r>
              </a:p>
            </p:txBody>
          </p:sp>
        </mc:Fallback>
      </mc:AlternateContent>
    </p:spTree>
    <p:extLst>
      <p:ext uri="{BB962C8B-B14F-4D97-AF65-F5344CB8AC3E}">
        <p14:creationId xmlns:p14="http://schemas.microsoft.com/office/powerpoint/2010/main" val="761286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Doubly Efficient Proofs</a:t>
            </a:r>
            <a:br>
              <a:rPr lang="en-US" sz="4900" dirty="0">
                <a:solidFill>
                  <a:srgbClr val="FF0000"/>
                </a:solidFill>
              </a:rPr>
            </a:br>
            <a:r>
              <a:rPr lang="en-US" sz="3600" dirty="0">
                <a:solidFill>
                  <a:srgbClr val="58267E"/>
                </a:solidFill>
              </a:rPr>
              <a:t>[Goldwasser-K-Rothblum08]</a:t>
            </a:r>
          </a:p>
        </p:txBody>
      </p:sp>
      <mc:AlternateContent xmlns:mc="http://schemas.openxmlformats.org/markup-compatibility/2006" xmlns:a14="http://schemas.microsoft.com/office/drawing/2010/main">
        <mc:Choice Requires="a14">
          <p:sp>
            <p:nvSpPr>
              <p:cNvPr id="4" name="TextBox 3"/>
              <p:cNvSpPr txBox="1"/>
              <p:nvPr/>
            </p:nvSpPr>
            <p:spPr>
              <a:xfrm>
                <a:off x="762000" y="2067342"/>
                <a:ext cx="7239000" cy="2123658"/>
              </a:xfrm>
              <a:prstGeom prst="rect">
                <a:avLst/>
              </a:prstGeom>
              <a:noFill/>
            </p:spPr>
            <p:txBody>
              <a:bodyPr wrap="square" rtlCol="0">
                <a:spAutoFit/>
              </a:bodyPr>
              <a:lstStyle/>
              <a:p>
                <a:r>
                  <a:rPr lang="en-US" sz="3200" dirty="0"/>
                  <a:t>Proofs for </a:t>
                </a:r>
                <a:r>
                  <a:rPr lang="en-US" sz="3200" b="1" dirty="0"/>
                  <a:t>any computation</a:t>
                </a:r>
                <a:r>
                  <a:rPr lang="en-US" sz="3200" dirty="0"/>
                  <a:t>:</a:t>
                </a:r>
              </a:p>
              <a:p>
                <a:endParaRPr lang="en-US" dirty="0">
                  <a:solidFill>
                    <a:srgbClr val="FF0000"/>
                  </a:solidFill>
                </a:endParaRPr>
              </a:p>
              <a:p>
                <a:r>
                  <a:rPr lang="en-US" sz="3200" dirty="0">
                    <a:solidFill>
                      <a:srgbClr val="FF0000"/>
                    </a:solidFill>
                  </a:rPr>
                  <a:t>   Prover</a:t>
                </a:r>
                <a:r>
                  <a:rPr lang="en-US" sz="3200" dirty="0"/>
                  <a:t> runtime </a:t>
                </a:r>
                <a14:m>
                  <m:oMath xmlns:m="http://schemas.openxmlformats.org/officeDocument/2006/math">
                    <m:r>
                      <a:rPr lang="en-US" sz="3200" b="0" i="1" smtClean="0">
                        <a:solidFill>
                          <a:srgbClr val="1C05C5"/>
                        </a:solidFill>
                        <a:latin typeface="Cambria Math" panose="02040503050406030204" pitchFamily="18" charset="0"/>
                      </a:rPr>
                      <m:t>≈</m:t>
                    </m:r>
                    <m:r>
                      <a:rPr lang="en-US" sz="3200" b="0" i="1" smtClean="0">
                        <a:solidFill>
                          <a:srgbClr val="FF0000"/>
                        </a:solidFill>
                        <a:latin typeface="Cambria Math" panose="02040503050406030204" pitchFamily="18" charset="0"/>
                      </a:rPr>
                      <m:t> </m:t>
                    </m:r>
                  </m:oMath>
                </a14:m>
                <a:r>
                  <a:rPr lang="en-US" sz="3200" dirty="0">
                    <a:solidFill>
                      <a:srgbClr val="FF0000"/>
                    </a:solidFill>
                  </a:rPr>
                  <a:t>computation runtime</a:t>
                </a:r>
              </a:p>
              <a:p>
                <a:endParaRPr lang="en-US" dirty="0">
                  <a:solidFill>
                    <a:srgbClr val="FF0000"/>
                  </a:solidFill>
                </a:endParaRPr>
              </a:p>
              <a:p>
                <a:r>
                  <a:rPr lang="en-US" sz="3200" dirty="0">
                    <a:solidFill>
                      <a:srgbClr val="FF0000"/>
                    </a:solidFill>
                  </a:rPr>
                  <a:t>   Verifier</a:t>
                </a:r>
                <a:r>
                  <a:rPr lang="en-US" sz="3200" dirty="0"/>
                  <a:t> runtime </a:t>
                </a:r>
                <a14:m>
                  <m:oMath xmlns:m="http://schemas.openxmlformats.org/officeDocument/2006/math">
                    <m:r>
                      <a:rPr lang="en-US" sz="3200" i="1">
                        <a:solidFill>
                          <a:srgbClr val="1C05C5"/>
                        </a:solidFill>
                        <a:latin typeface="Cambria Math" panose="02040503050406030204" pitchFamily="18" charset="0"/>
                      </a:rPr>
                      <m:t>≈</m:t>
                    </m:r>
                    <m:r>
                      <a:rPr lang="en-US" sz="3200" i="1">
                        <a:solidFill>
                          <a:srgbClr val="FF0000"/>
                        </a:solidFill>
                        <a:latin typeface="Cambria Math" panose="02040503050406030204" pitchFamily="18" charset="0"/>
                      </a:rPr>
                      <m:t>|</m:t>
                    </m:r>
                  </m:oMath>
                </a14:m>
                <a:r>
                  <a:rPr lang="en-US" sz="3200" dirty="0">
                    <a:solidFill>
                      <a:srgbClr val="FF0000"/>
                    </a:solidFill>
                  </a:rPr>
                  <a:t>input|</a:t>
                </a:r>
              </a:p>
            </p:txBody>
          </p:sp>
        </mc:Choice>
        <mc:Fallback xmlns="">
          <p:sp>
            <p:nvSpPr>
              <p:cNvPr id="4" name="TextBox 3"/>
              <p:cNvSpPr txBox="1">
                <a:spLocks noRot="1" noChangeAspect="1" noMove="1" noResize="1" noEditPoints="1" noAdjustHandles="1" noChangeArrowheads="1" noChangeShapeType="1" noTextEdit="1"/>
              </p:cNvSpPr>
              <p:nvPr/>
            </p:nvSpPr>
            <p:spPr>
              <a:xfrm>
                <a:off x="762000" y="2067342"/>
                <a:ext cx="7239000" cy="2123658"/>
              </a:xfrm>
              <a:prstGeom prst="rect">
                <a:avLst/>
              </a:prstGeom>
              <a:blipFill>
                <a:blip r:embed="rId3"/>
                <a:stretch>
                  <a:fillRect l="-2104" t="-3725" b="-8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6F591FA-1C27-419F-917B-5169D280792C}"/>
                  </a:ext>
                </a:extLst>
              </p:cNvPr>
              <p:cNvSpPr txBox="1"/>
              <p:nvPr/>
            </p:nvSpPr>
            <p:spPr>
              <a:xfrm>
                <a:off x="152400" y="4678740"/>
                <a:ext cx="8839200" cy="1569660"/>
              </a:xfrm>
              <a:prstGeom prst="rect">
                <a:avLst/>
              </a:prstGeom>
              <a:solidFill>
                <a:schemeClr val="tx1"/>
              </a:solidFill>
              <a:ln w="28575">
                <a:solidFill>
                  <a:schemeClr val="tx1"/>
                </a:solidFill>
              </a:ln>
            </p:spPr>
            <p:txBody>
              <a:bodyPr wrap="square" rtlCol="0">
                <a:spAutoFit/>
              </a:bodyPr>
              <a:lstStyle/>
              <a:p>
                <a:pPr algn="ctr"/>
                <a:r>
                  <a:rPr lang="en-US" sz="2400" b="1" dirty="0">
                    <a:solidFill>
                      <a:srgbClr val="FFFF00"/>
                    </a:solidFill>
                  </a:rPr>
                  <a:t>Theorem:</a:t>
                </a:r>
                <a:r>
                  <a:rPr lang="en-US" sz="2400" b="1" dirty="0">
                    <a:solidFill>
                      <a:schemeClr val="bg1"/>
                    </a:solidFill>
                  </a:rPr>
                  <a:t>  </a:t>
                </a:r>
              </a:p>
              <a:p>
                <a:pPr algn="ctr"/>
                <a:r>
                  <a:rPr lang="en-US" sz="2400" dirty="0">
                    <a:solidFill>
                      <a:schemeClr val="bg1"/>
                    </a:solidFill>
                  </a:rPr>
                  <a:t>For every computation represented as a circuit of </a:t>
                </a:r>
                <a:r>
                  <a:rPr lang="en-US" sz="2400" b="1" dirty="0">
                    <a:solidFill>
                      <a:srgbClr val="FFFF00"/>
                    </a:solidFill>
                  </a:rPr>
                  <a:t>size </a:t>
                </a:r>
                <a14:m>
                  <m:oMath xmlns:m="http://schemas.openxmlformats.org/officeDocument/2006/math">
                    <m:r>
                      <a:rPr lang="en-US" sz="2400" b="1" i="1" smtClean="0">
                        <a:solidFill>
                          <a:srgbClr val="FFFF00"/>
                        </a:solidFill>
                        <a:latin typeface="Cambria Math" panose="02040503050406030204" pitchFamily="18" charset="0"/>
                      </a:rPr>
                      <m:t>𝒔</m:t>
                    </m:r>
                  </m:oMath>
                </a14:m>
                <a:r>
                  <a:rPr lang="en-US" sz="2400" b="1" dirty="0">
                    <a:solidFill>
                      <a:srgbClr val="FFFF00"/>
                    </a:solidFill>
                  </a:rPr>
                  <a:t> </a:t>
                </a:r>
                <a:r>
                  <a:rPr lang="en-US" sz="2400" dirty="0">
                    <a:solidFill>
                      <a:schemeClr val="bg1"/>
                    </a:solidFill>
                  </a:rPr>
                  <a:t>and </a:t>
                </a:r>
                <a:r>
                  <a:rPr lang="en-US" sz="2400" b="1" dirty="0">
                    <a:solidFill>
                      <a:srgbClr val="FFFF00"/>
                    </a:solidFill>
                  </a:rPr>
                  <a:t>depth </a:t>
                </a:r>
                <a14:m>
                  <m:oMath xmlns:m="http://schemas.openxmlformats.org/officeDocument/2006/math">
                    <m:r>
                      <a:rPr lang="en-US" sz="2400" b="1" i="1" smtClean="0">
                        <a:solidFill>
                          <a:srgbClr val="FFFF00"/>
                        </a:solidFill>
                        <a:latin typeface="Cambria Math" panose="02040503050406030204" pitchFamily="18" charset="0"/>
                      </a:rPr>
                      <m:t>𝒅</m:t>
                    </m:r>
                    <m:r>
                      <a:rPr lang="en-US" sz="2400" b="0" i="1" smtClean="0">
                        <a:solidFill>
                          <a:schemeClr val="bg1"/>
                        </a:solidFill>
                        <a:latin typeface="Cambria Math" panose="02040503050406030204" pitchFamily="18" charset="0"/>
                      </a:rPr>
                      <m:t>, </m:t>
                    </m:r>
                  </m:oMath>
                </a14:m>
                <a:endParaRPr lang="en-US" sz="2400" dirty="0">
                  <a:solidFill>
                    <a:schemeClr val="bg1"/>
                  </a:solidFill>
                </a:endParaRPr>
              </a:p>
              <a:p>
                <a:pPr algn="ctr"/>
                <a:r>
                  <a:rPr lang="en-US" sz="2400" dirty="0">
                    <a:solidFill>
                      <a:schemeClr val="bg1"/>
                    </a:solidFill>
                  </a:rPr>
                  <a:t>there exists a</a:t>
                </a:r>
                <a:r>
                  <a:rPr lang="en-US" sz="2400" dirty="0">
                    <a:solidFill>
                      <a:srgbClr val="FFFF00"/>
                    </a:solidFill>
                  </a:rPr>
                  <a:t> </a:t>
                </a:r>
                <a:r>
                  <a:rPr lang="en-US" sz="2400" b="1" dirty="0">
                    <a:solidFill>
                      <a:srgbClr val="FFFF00"/>
                    </a:solidFill>
                  </a:rPr>
                  <a:t>doubly efficient </a:t>
                </a:r>
                <a:r>
                  <a:rPr lang="en-US" sz="2400" dirty="0">
                    <a:solidFill>
                      <a:schemeClr val="bg1"/>
                    </a:solidFill>
                  </a:rPr>
                  <a:t>interactive proof for this computation, </a:t>
                </a:r>
              </a:p>
              <a:p>
                <a:pPr algn="ctr"/>
                <a:r>
                  <a:rPr lang="en-US" sz="2400" dirty="0">
                    <a:solidFill>
                      <a:schemeClr val="bg1"/>
                    </a:solidFill>
                  </a:rPr>
                  <a:t>where the </a:t>
                </a:r>
                <a:r>
                  <a:rPr lang="en-US" sz="2400" b="1" dirty="0">
                    <a:solidFill>
                      <a:srgbClr val="FFFF00"/>
                    </a:solidFill>
                  </a:rPr>
                  <a:t>prover runs in time </a:t>
                </a:r>
                <a14:m>
                  <m:oMath xmlns:m="http://schemas.openxmlformats.org/officeDocument/2006/math">
                    <m:r>
                      <a:rPr lang="en-US" sz="2400" b="1" i="1" smtClean="0">
                        <a:solidFill>
                          <a:srgbClr val="FFFF00"/>
                        </a:solidFill>
                        <a:latin typeface="Cambria Math" panose="02040503050406030204" pitchFamily="18" charset="0"/>
                      </a:rPr>
                      <m:t>≈</m:t>
                    </m:r>
                    <m:r>
                      <a:rPr lang="en-US" sz="2400" b="1" i="1" smtClean="0">
                        <a:solidFill>
                          <a:srgbClr val="FFFF00"/>
                        </a:solidFill>
                        <a:latin typeface="Cambria Math" panose="02040503050406030204" pitchFamily="18" charset="0"/>
                      </a:rPr>
                      <m:t>𝒔</m:t>
                    </m:r>
                  </m:oMath>
                </a14:m>
                <a:r>
                  <a:rPr lang="en-US" sz="2400" b="1" dirty="0">
                    <a:solidFill>
                      <a:srgbClr val="FFFF00"/>
                    </a:solidFill>
                  </a:rPr>
                  <a:t> </a:t>
                </a:r>
                <a:r>
                  <a:rPr lang="en-US" sz="2400" dirty="0">
                    <a:solidFill>
                      <a:schemeClr val="bg1"/>
                    </a:solidFill>
                  </a:rPr>
                  <a:t>and the</a:t>
                </a:r>
                <a:r>
                  <a:rPr lang="en-US" sz="2400" dirty="0">
                    <a:solidFill>
                      <a:srgbClr val="FFFF00"/>
                    </a:solidFill>
                  </a:rPr>
                  <a:t> </a:t>
                </a:r>
                <a:r>
                  <a:rPr lang="en-US" sz="2400" b="1" dirty="0">
                    <a:solidFill>
                      <a:srgbClr val="FFFF00"/>
                    </a:solidFill>
                  </a:rPr>
                  <a:t>verifier runs in time  </a:t>
                </a:r>
                <a14:m>
                  <m:oMath xmlns:m="http://schemas.openxmlformats.org/officeDocument/2006/math">
                    <m:r>
                      <a:rPr lang="en-US" sz="2400" b="1" i="1" smtClean="0">
                        <a:solidFill>
                          <a:srgbClr val="FFFF00"/>
                        </a:solidFill>
                        <a:latin typeface="Cambria Math" panose="02040503050406030204" pitchFamily="18" charset="0"/>
                      </a:rPr>
                      <m:t>≈</m:t>
                    </m:r>
                    <m:r>
                      <a:rPr lang="en-US" sz="2400" b="1" i="1" smtClean="0">
                        <a:solidFill>
                          <a:srgbClr val="FFFF00"/>
                        </a:solidFill>
                        <a:latin typeface="Cambria Math" panose="02040503050406030204" pitchFamily="18" charset="0"/>
                      </a:rPr>
                      <m:t>𝒅</m:t>
                    </m:r>
                  </m:oMath>
                </a14:m>
                <a:endParaRPr lang="en-US" sz="2400" b="1" dirty="0">
                  <a:solidFill>
                    <a:srgbClr val="FFFF00"/>
                  </a:solidFill>
                </a:endParaRPr>
              </a:p>
            </p:txBody>
          </p:sp>
        </mc:Choice>
        <mc:Fallback xmlns="">
          <p:sp>
            <p:nvSpPr>
              <p:cNvPr id="6" name="TextBox 5">
                <a:extLst>
                  <a:ext uri="{FF2B5EF4-FFF2-40B4-BE49-F238E27FC236}">
                    <a16:creationId xmlns:a16="http://schemas.microsoft.com/office/drawing/2014/main" id="{F6F591FA-1C27-419F-917B-5169D280792C}"/>
                  </a:ext>
                </a:extLst>
              </p:cNvPr>
              <p:cNvSpPr txBox="1">
                <a:spLocks noRot="1" noChangeAspect="1" noMove="1" noResize="1" noEditPoints="1" noAdjustHandles="1" noChangeArrowheads="1" noChangeShapeType="1" noTextEdit="1"/>
              </p:cNvSpPr>
              <p:nvPr/>
            </p:nvSpPr>
            <p:spPr>
              <a:xfrm>
                <a:off x="152400" y="4678740"/>
                <a:ext cx="8839200" cy="1569660"/>
              </a:xfrm>
              <a:prstGeom prst="rect">
                <a:avLst/>
              </a:prstGeom>
              <a:blipFill>
                <a:blip r:embed="rId4"/>
                <a:stretch>
                  <a:fillRect l="-481" t="-2290" r="-756" b="-6870"/>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496150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ulti-prover Interactive Proofs (MIPs)">
            <a:extLst>
              <a:ext uri="{FF2B5EF4-FFF2-40B4-BE49-F238E27FC236}">
                <a16:creationId xmlns:a16="http://schemas.microsoft.com/office/drawing/2014/main" id="{5E07C1A3-E5F2-4ADD-AD95-F37CCFE6B2FA}"/>
              </a:ext>
            </a:extLst>
          </p:cNvPr>
          <p:cNvSpPr txBox="1">
            <a:spLocks/>
          </p:cNvSpPr>
          <p:nvPr/>
        </p:nvSpPr>
        <p:spPr>
          <a:xfrm>
            <a:off x="0" y="234552"/>
            <a:ext cx="9144000" cy="10837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en-US" sz="3600" dirty="0">
                <a:latin typeface="From Where You Are"/>
              </a:rPr>
              <a:t>Succinct Zero-Knowledge Proofs</a:t>
            </a:r>
          </a:p>
        </p:txBody>
      </p:sp>
      <p:pic>
        <p:nvPicPr>
          <p:cNvPr id="17" name="Picture 2" descr="See the source image">
            <a:extLst>
              <a:ext uri="{FF2B5EF4-FFF2-40B4-BE49-F238E27FC236}">
                <a16:creationId xmlns:a16="http://schemas.microsoft.com/office/drawing/2014/main" id="{DDD2D0D5-1302-4ACD-9F0A-25F98BBDF3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6077" y="1430796"/>
            <a:ext cx="5324323" cy="10076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See the source image">
            <a:extLst>
              <a:ext uri="{FF2B5EF4-FFF2-40B4-BE49-F238E27FC236}">
                <a16:creationId xmlns:a16="http://schemas.microsoft.com/office/drawing/2014/main" id="{35053B21-08A1-4DB7-9667-8858C0BCA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753889"/>
            <a:ext cx="2602281" cy="1951711"/>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Oval 19">
            <a:extLst>
              <a:ext uri="{FF2B5EF4-FFF2-40B4-BE49-F238E27FC236}">
                <a16:creationId xmlns:a16="http://schemas.microsoft.com/office/drawing/2014/main" id="{EBA56EB8-14C4-447E-88E4-60DB6ED6AAE1}"/>
              </a:ext>
            </a:extLst>
          </p:cNvPr>
          <p:cNvSpPr/>
          <p:nvPr/>
        </p:nvSpPr>
        <p:spPr>
          <a:xfrm>
            <a:off x="3048000" y="3412053"/>
            <a:ext cx="3962400" cy="1083747"/>
          </a:xfrm>
          <a:prstGeom prst="wedgeEllipseCallout">
            <a:avLst>
              <a:gd name="adj1" fmla="val -21892"/>
              <a:gd name="adj2" fmla="val 88749"/>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a:t>
            </a:r>
            <a:r>
              <a:rPr lang="en-US" b="1" dirty="0">
                <a:solidFill>
                  <a:srgbClr val="FFFF00"/>
                </a:solidFill>
              </a:rPr>
              <a:t>succinct zero-knowledge proof </a:t>
            </a:r>
            <a:r>
              <a:rPr lang="en-US" dirty="0"/>
              <a:t>that my transaction is valid! </a:t>
            </a:r>
          </a:p>
        </p:txBody>
      </p:sp>
      <p:sp>
        <p:nvSpPr>
          <p:cNvPr id="8" name="Explosion: 14 Points 7">
            <a:extLst>
              <a:ext uri="{FF2B5EF4-FFF2-40B4-BE49-F238E27FC236}">
                <a16:creationId xmlns:a16="http://schemas.microsoft.com/office/drawing/2014/main" id="{0888A4D1-75DF-44A1-808D-1031A061DCF8}"/>
              </a:ext>
            </a:extLst>
          </p:cNvPr>
          <p:cNvSpPr/>
          <p:nvPr/>
        </p:nvSpPr>
        <p:spPr>
          <a:xfrm>
            <a:off x="609600" y="1198418"/>
            <a:ext cx="8229600" cy="207818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99"/>
                </a:solidFill>
              </a:rPr>
              <a:t>Our succinct proofs are interactive!</a:t>
            </a:r>
          </a:p>
        </p:txBody>
      </p:sp>
    </p:spTree>
    <p:extLst>
      <p:ext uri="{BB962C8B-B14F-4D97-AF65-F5344CB8AC3E}">
        <p14:creationId xmlns:p14="http://schemas.microsoft.com/office/powerpoint/2010/main" val="8228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CDB012C8-881B-4217-80D6-08AED7A5C6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5" t="9091" r="40643"/>
          <a:stretch/>
        </p:blipFill>
        <p:spPr bwMode="auto">
          <a:xfrm>
            <a:off x="2549309" y="5634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84AF5B-7014-488C-9D48-E1CBA5922163}"/>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algn="l">
              <a:lnSpc>
                <a:spcPct val="90000"/>
              </a:lnSpc>
            </a:pPr>
            <a:r>
              <a:rPr lang="en-US" sz="4200" dirty="0">
                <a:latin typeface="From Where You Are"/>
              </a:rPr>
              <a:t>Fiat-Shamir Paradigm for Reducing Interaction</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96D1E27-B67F-499A-80D5-EF723D02CE17}"/>
              </a:ext>
            </a:extLst>
          </p:cNvPr>
          <p:cNvSpPr/>
          <p:nvPr/>
        </p:nvSpPr>
        <p:spPr>
          <a:xfrm>
            <a:off x="76200" y="152400"/>
            <a:ext cx="1066800" cy="1069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0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ulti-prover Interactive Proofs (MIPs)">
            <a:extLst>
              <a:ext uri="{FF2B5EF4-FFF2-40B4-BE49-F238E27FC236}">
                <a16:creationId xmlns:a16="http://schemas.microsoft.com/office/drawing/2014/main" id="{5E07C1A3-E5F2-4ADD-AD95-F37CCFE6B2FA}"/>
              </a:ext>
            </a:extLst>
          </p:cNvPr>
          <p:cNvSpPr txBox="1">
            <a:spLocks/>
          </p:cNvSpPr>
          <p:nvPr/>
        </p:nvSpPr>
        <p:spPr>
          <a:xfrm>
            <a:off x="0" y="234552"/>
            <a:ext cx="9144000" cy="10837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en-US" sz="3600" dirty="0">
                <a:latin typeface="From Where You Are"/>
              </a:rPr>
              <a:t>Last Lecture:  </a:t>
            </a:r>
            <a:r>
              <a:rPr lang="en-US" sz="3600" dirty="0" err="1">
                <a:latin typeface="From Where You Are"/>
              </a:rPr>
              <a:t>BitCoin</a:t>
            </a:r>
            <a:r>
              <a:rPr lang="en-US" sz="3600" dirty="0">
                <a:latin typeface="From Where You Are"/>
              </a:rPr>
              <a:t> Protocol</a:t>
            </a:r>
          </a:p>
        </p:txBody>
      </p:sp>
      <p:pic>
        <p:nvPicPr>
          <p:cNvPr id="17" name="Picture 2" descr="See the source image">
            <a:extLst>
              <a:ext uri="{FF2B5EF4-FFF2-40B4-BE49-F238E27FC236}">
                <a16:creationId xmlns:a16="http://schemas.microsoft.com/office/drawing/2014/main" id="{DDD2D0D5-1302-4ACD-9F0A-25F98BBDF3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277" y="1447800"/>
            <a:ext cx="5324323" cy="10076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See the source image">
            <a:extLst>
              <a:ext uri="{FF2B5EF4-FFF2-40B4-BE49-F238E27FC236}">
                <a16:creationId xmlns:a16="http://schemas.microsoft.com/office/drawing/2014/main" id="{35053B21-08A1-4DB7-9667-8858C0BCA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843753"/>
            <a:ext cx="2602281" cy="1951711"/>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Oval 19">
            <a:extLst>
              <a:ext uri="{FF2B5EF4-FFF2-40B4-BE49-F238E27FC236}">
                <a16:creationId xmlns:a16="http://schemas.microsoft.com/office/drawing/2014/main" id="{EBA56EB8-14C4-447E-88E4-60DB6ED6AAE1}"/>
              </a:ext>
            </a:extLst>
          </p:cNvPr>
          <p:cNvSpPr/>
          <p:nvPr/>
        </p:nvSpPr>
        <p:spPr>
          <a:xfrm>
            <a:off x="3276600" y="3600439"/>
            <a:ext cx="3962400" cy="985225"/>
          </a:xfrm>
          <a:prstGeom prst="wedgeEllipseCallout">
            <a:avLst>
              <a:gd name="adj1" fmla="val -21892"/>
              <a:gd name="adj2" fmla="val 88749"/>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a:t>
            </a:r>
            <a:r>
              <a:rPr lang="en-US" b="1" dirty="0">
                <a:solidFill>
                  <a:srgbClr val="FFFF00"/>
                </a:solidFill>
              </a:rPr>
              <a:t>succinct proof </a:t>
            </a:r>
            <a:r>
              <a:rPr lang="en-US" dirty="0"/>
              <a:t>that my transaction is valid! </a:t>
            </a:r>
          </a:p>
        </p:txBody>
      </p:sp>
      <p:sp>
        <p:nvSpPr>
          <p:cNvPr id="3" name="Speech Bubble: Oval 2">
            <a:extLst>
              <a:ext uri="{FF2B5EF4-FFF2-40B4-BE49-F238E27FC236}">
                <a16:creationId xmlns:a16="http://schemas.microsoft.com/office/drawing/2014/main" id="{B52B229F-EBED-4B55-8FB8-BCD7040A2161}"/>
              </a:ext>
            </a:extLst>
          </p:cNvPr>
          <p:cNvSpPr/>
          <p:nvPr/>
        </p:nvSpPr>
        <p:spPr>
          <a:xfrm>
            <a:off x="4648200" y="3048000"/>
            <a:ext cx="2438400" cy="547064"/>
          </a:xfrm>
          <a:prstGeom prst="wedgeEllipseCallout">
            <a:avLst>
              <a:gd name="adj1" fmla="val -30699"/>
              <a:gd name="adj2" fmla="val 10033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zero-knowledge</a:t>
            </a:r>
          </a:p>
        </p:txBody>
      </p:sp>
      <p:pic>
        <p:nvPicPr>
          <p:cNvPr id="4098" name="Picture 2" descr="Image result for zcash logo">
            <a:extLst>
              <a:ext uri="{FF2B5EF4-FFF2-40B4-BE49-F238E27FC236}">
                <a16:creationId xmlns:a16="http://schemas.microsoft.com/office/drawing/2014/main" id="{CC42FA17-BB5B-4B68-8177-A0C5780E96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43029">
            <a:off x="-57327" y="3041986"/>
            <a:ext cx="3133725" cy="23336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0D07A845-6271-48B9-BACA-A483DB97ABDD}"/>
              </a:ext>
            </a:extLst>
          </p:cNvPr>
          <p:cNvCxnSpPr>
            <a:cxnSpLocks/>
          </p:cNvCxnSpPr>
          <p:nvPr/>
        </p:nvCxnSpPr>
        <p:spPr>
          <a:xfrm flipH="1">
            <a:off x="7239000" y="1752600"/>
            <a:ext cx="457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0F3371-DF93-4BEB-8E99-85031405CF77}"/>
              </a:ext>
            </a:extLst>
          </p:cNvPr>
          <p:cNvSpPr txBox="1"/>
          <p:nvPr/>
        </p:nvSpPr>
        <p:spPr>
          <a:xfrm>
            <a:off x="7620000" y="1447800"/>
            <a:ext cx="1143000" cy="646331"/>
          </a:xfrm>
          <a:prstGeom prst="rect">
            <a:avLst/>
          </a:prstGeom>
          <a:noFill/>
        </p:spPr>
        <p:txBody>
          <a:bodyPr wrap="square" rtlCol="0">
            <a:spAutoFit/>
          </a:bodyPr>
          <a:lstStyle/>
          <a:p>
            <a:pPr algn="ctr"/>
            <a:r>
              <a:rPr lang="en-US" dirty="0"/>
              <a:t>Public </a:t>
            </a:r>
          </a:p>
          <a:p>
            <a:pPr algn="ctr"/>
            <a:r>
              <a:rPr lang="en-US" dirty="0"/>
              <a:t>Ledger</a:t>
            </a:r>
          </a:p>
        </p:txBody>
      </p:sp>
    </p:spTree>
    <p:extLst>
      <p:ext uri="{BB962C8B-B14F-4D97-AF65-F5344CB8AC3E}">
        <p14:creationId xmlns:p14="http://schemas.microsoft.com/office/powerpoint/2010/main" val="373529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1489-C1E5-45C1-B294-CEC9DBC6997A}"/>
              </a:ext>
            </a:extLst>
          </p:cNvPr>
          <p:cNvSpPr>
            <a:spLocks noGrp="1"/>
          </p:cNvSpPr>
          <p:nvPr>
            <p:ph type="title"/>
          </p:nvPr>
        </p:nvSpPr>
        <p:spPr/>
        <p:txBody>
          <a:bodyPr>
            <a:normAutofit fontScale="90000"/>
          </a:bodyPr>
          <a:lstStyle/>
          <a:p>
            <a:r>
              <a:rPr lang="en-US" dirty="0">
                <a:latin typeface="From Where You Are"/>
              </a:rPr>
              <a:t>The Fiat-Shamir Paradigm</a:t>
            </a:r>
            <a:br>
              <a:rPr lang="en-US" dirty="0">
                <a:latin typeface="From Where You Are"/>
              </a:rPr>
            </a:br>
            <a:r>
              <a:rPr lang="en-US" dirty="0">
                <a:solidFill>
                  <a:srgbClr val="7030A0"/>
                </a:solidFill>
                <a:latin typeface="From Where You Are"/>
              </a:rPr>
              <a:t>[Fiat-Shamir86]</a:t>
            </a:r>
          </a:p>
        </p:txBody>
      </p:sp>
      <p:sp>
        <p:nvSpPr>
          <p:cNvPr id="33" name="Rectangle 32">
            <a:extLst>
              <a:ext uri="{FF2B5EF4-FFF2-40B4-BE49-F238E27FC236}">
                <a16:creationId xmlns:a16="http://schemas.microsoft.com/office/drawing/2014/main" id="{B4C5C768-7819-4FD7-8739-F251C75A0782}"/>
              </a:ext>
            </a:extLst>
          </p:cNvPr>
          <p:cNvSpPr/>
          <p:nvPr/>
        </p:nvSpPr>
        <p:spPr>
          <a:xfrm>
            <a:off x="954731" y="884064"/>
            <a:ext cx="5750869" cy="682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15812D01-1F4B-49A5-98AB-1E9EB86FFF13}"/>
              </a:ext>
            </a:extLst>
          </p:cNvPr>
          <p:cNvCxnSpPr/>
          <p:nvPr/>
        </p:nvCxnSpPr>
        <p:spPr>
          <a:xfrm>
            <a:off x="4850917" y="3962400"/>
            <a:ext cx="3162291" cy="0"/>
          </a:xfrm>
          <a:prstGeom prst="straightConnector1">
            <a:avLst/>
          </a:prstGeom>
          <a:ln w="28575">
            <a:solidFill>
              <a:srgbClr val="1C05C5"/>
            </a:solidFill>
            <a:tailEnd type="triangle"/>
          </a:ln>
        </p:spPr>
        <p:style>
          <a:lnRef idx="1">
            <a:schemeClr val="accent1"/>
          </a:lnRef>
          <a:fillRef idx="0">
            <a:schemeClr val="accent1"/>
          </a:fillRef>
          <a:effectRef idx="0">
            <a:schemeClr val="accent1"/>
          </a:effectRef>
          <a:fontRef idx="minor">
            <a:schemeClr val="tx1"/>
          </a:fontRef>
        </p:style>
      </p:cxnSp>
      <p:sp>
        <p:nvSpPr>
          <p:cNvPr id="17" name="Arrow: Right 16">
            <a:extLst>
              <a:ext uri="{FF2B5EF4-FFF2-40B4-BE49-F238E27FC236}">
                <a16:creationId xmlns:a16="http://schemas.microsoft.com/office/drawing/2014/main" id="{0A75DB37-BDB5-45E9-A3BA-5AA694F0515C}"/>
              </a:ext>
            </a:extLst>
          </p:cNvPr>
          <p:cNvSpPr/>
          <p:nvPr/>
        </p:nvSpPr>
        <p:spPr>
          <a:xfrm>
            <a:off x="3276600" y="3429000"/>
            <a:ext cx="1066800" cy="461665"/>
          </a:xfrm>
          <a:prstGeom prst="rightArrow">
            <a:avLst/>
          </a:prstGeom>
          <a:solidFill>
            <a:srgbClr val="C9079F"/>
          </a:solidFill>
          <a:ln>
            <a:solidFill>
              <a:srgbClr val="C90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E802C103-5E1E-4618-ABEC-6054BAB97C7A}"/>
              </a:ext>
            </a:extLst>
          </p:cNvPr>
          <p:cNvCxnSpPr>
            <a:cxnSpLocks/>
          </p:cNvCxnSpPr>
          <p:nvPr/>
        </p:nvCxnSpPr>
        <p:spPr>
          <a:xfrm flipH="1">
            <a:off x="5791200" y="3143006"/>
            <a:ext cx="1219200" cy="0"/>
          </a:xfrm>
          <a:prstGeom prst="straightConnector1">
            <a:avLst/>
          </a:prstGeom>
          <a:ln w="28575">
            <a:solidFill>
              <a:srgbClr val="1C05C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7B1D861-4088-4EAE-9EA7-255670DD98F6}"/>
                  </a:ext>
                </a:extLst>
              </p:cNvPr>
              <p:cNvSpPr txBox="1"/>
              <p:nvPr/>
            </p:nvSpPr>
            <p:spPr>
              <a:xfrm>
                <a:off x="6019800" y="2677180"/>
                <a:ext cx="838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h</m:t>
                      </m:r>
                    </m:oMath>
                  </m:oMathPara>
                </a14:m>
                <a:endParaRPr lang="en-US" sz="2800" dirty="0"/>
              </a:p>
            </p:txBody>
          </p:sp>
        </mc:Choice>
        <mc:Fallback xmlns="">
          <p:sp>
            <p:nvSpPr>
              <p:cNvPr id="19" name="TextBox 18">
                <a:extLst>
                  <a:ext uri="{FF2B5EF4-FFF2-40B4-BE49-F238E27FC236}">
                    <a16:creationId xmlns:a16="http://schemas.microsoft.com/office/drawing/2014/main" id="{97B1D861-4088-4EAE-9EA7-255670DD98F6}"/>
                  </a:ext>
                </a:extLst>
              </p:cNvPr>
              <p:cNvSpPr txBox="1">
                <a:spLocks noRot="1" noChangeAspect="1" noMove="1" noResize="1" noEditPoints="1" noAdjustHandles="1" noChangeArrowheads="1" noChangeShapeType="1" noTextEdit="1"/>
              </p:cNvSpPr>
              <p:nvPr/>
            </p:nvSpPr>
            <p:spPr>
              <a:xfrm>
                <a:off x="6019800" y="2677180"/>
                <a:ext cx="838200"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35B11C6-8E5D-4F40-83AC-B4FD2EDED4E2}"/>
                  </a:ext>
                </a:extLst>
              </p:cNvPr>
              <p:cNvSpPr txBox="1"/>
              <p:nvPr/>
            </p:nvSpPr>
            <p:spPr>
              <a:xfrm>
                <a:off x="4953000" y="3505200"/>
                <a:ext cx="31378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3</m:t>
                          </m:r>
                        </m:sub>
                      </m:sSub>
                    </m:oMath>
                  </m:oMathPara>
                </a14:m>
                <a:endParaRPr lang="en-US" dirty="0"/>
              </a:p>
            </p:txBody>
          </p:sp>
        </mc:Choice>
        <mc:Fallback xmlns="">
          <p:sp>
            <p:nvSpPr>
              <p:cNvPr id="21" name="TextBox 20">
                <a:extLst>
                  <a:ext uri="{FF2B5EF4-FFF2-40B4-BE49-F238E27FC236}">
                    <a16:creationId xmlns:a16="http://schemas.microsoft.com/office/drawing/2014/main" id="{B35B11C6-8E5D-4F40-83AC-B4FD2EDED4E2}"/>
                  </a:ext>
                </a:extLst>
              </p:cNvPr>
              <p:cNvSpPr txBox="1">
                <a:spLocks noRot="1" noChangeAspect="1" noMove="1" noResize="1" noEditPoints="1" noAdjustHandles="1" noChangeArrowheads="1" noChangeShapeType="1" noTextEdit="1"/>
              </p:cNvSpPr>
              <p:nvPr/>
            </p:nvSpPr>
            <p:spPr>
              <a:xfrm>
                <a:off x="4953000" y="3505200"/>
                <a:ext cx="3137876"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Rounded Corners 21">
                <a:extLst>
                  <a:ext uri="{FF2B5EF4-FFF2-40B4-BE49-F238E27FC236}">
                    <a16:creationId xmlns:a16="http://schemas.microsoft.com/office/drawing/2014/main" id="{5051DA0A-DF06-429C-8DEF-6845E9891AD7}"/>
                  </a:ext>
                </a:extLst>
              </p:cNvPr>
              <p:cNvSpPr/>
              <p:nvPr/>
            </p:nvSpPr>
            <p:spPr>
              <a:xfrm>
                <a:off x="4419600" y="4719935"/>
                <a:ext cx="4267200" cy="133448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that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∈[3]</m:t>
                    </m:r>
                  </m:oMath>
                </a14:m>
                <a:r>
                  <a:rPr lang="en-US" dirty="0"/>
                  <a:t> </a:t>
                </a:r>
              </a:p>
              <a:p>
                <a:pPr algn="ctr"/>
                <a14:m>
                  <m:oMathPara xmlns:m="http://schemas.openxmlformats.org/officeDocument/2006/math">
                    <m:oMathParaPr>
                      <m:jc m:val="centerGroup"/>
                    </m:oMathParaPr>
                    <m:oMath xmlns:m="http://schemas.openxmlformats.org/officeDocument/2006/math">
                      <m:sSub>
                        <m:sSubPr>
                          <m:ctrlPr>
                            <a:rPr lang="en-US" b="1" i="1" smtClean="0">
                              <a:solidFill>
                                <a:srgbClr val="FFFF00"/>
                              </a:solidFill>
                              <a:latin typeface="Cambria Math" panose="02040503050406030204" pitchFamily="18" charset="0"/>
                            </a:rPr>
                          </m:ctrlPr>
                        </m:sSubPr>
                        <m:e>
                          <m:r>
                            <a:rPr lang="en-US" b="1" i="1" smtClean="0">
                              <a:solidFill>
                                <a:srgbClr val="FFFF00"/>
                              </a:solidFill>
                              <a:latin typeface="Cambria Math" panose="02040503050406030204" pitchFamily="18" charset="0"/>
                            </a:rPr>
                            <m:t>𝒓</m:t>
                          </m:r>
                        </m:e>
                        <m:sub>
                          <m:r>
                            <a:rPr lang="en-US" b="1" i="1" smtClean="0">
                              <a:solidFill>
                                <a:srgbClr val="FFFF00"/>
                              </a:solidFill>
                              <a:latin typeface="Cambria Math" panose="02040503050406030204" pitchFamily="18" charset="0"/>
                            </a:rPr>
                            <m:t>𝒊</m:t>
                          </m:r>
                        </m:sub>
                      </m:sSub>
                      <m:r>
                        <a:rPr lang="en-US" b="1" i="1" smtClean="0">
                          <a:solidFill>
                            <a:srgbClr val="FFFF00"/>
                          </a:solidFill>
                          <a:latin typeface="Cambria Math" panose="02040503050406030204" pitchFamily="18" charset="0"/>
                        </a:rPr>
                        <m:t>=</m:t>
                      </m:r>
                      <m:r>
                        <a:rPr lang="en-US" b="1" i="1" smtClean="0">
                          <a:solidFill>
                            <a:srgbClr val="FFFF00"/>
                          </a:solidFill>
                          <a:latin typeface="Cambria Math" panose="02040503050406030204" pitchFamily="18" charset="0"/>
                        </a:rPr>
                        <m:t>𝒉</m:t>
                      </m:r>
                      <m:d>
                        <m:dPr>
                          <m:ctrlPr>
                            <a:rPr lang="en-US" b="1" i="1" smtClean="0">
                              <a:solidFill>
                                <a:srgbClr val="FFFF00"/>
                              </a:solidFill>
                              <a:latin typeface="Cambria Math" panose="02040503050406030204" pitchFamily="18" charset="0"/>
                            </a:rPr>
                          </m:ctrlPr>
                        </m:dPr>
                        <m:e>
                          <m:sSub>
                            <m:sSubPr>
                              <m:ctrlPr>
                                <a:rPr lang="en-US" b="1" i="1" smtClean="0">
                                  <a:solidFill>
                                    <a:srgbClr val="FFFF00"/>
                                  </a:solidFill>
                                  <a:latin typeface="Cambria Math" panose="02040503050406030204" pitchFamily="18" charset="0"/>
                                </a:rPr>
                              </m:ctrlPr>
                            </m:sSubPr>
                            <m:e>
                              <m:r>
                                <a:rPr lang="en-US" b="1" i="1" smtClean="0">
                                  <a:solidFill>
                                    <a:srgbClr val="FFFF00"/>
                                  </a:solidFill>
                                  <a:latin typeface="Cambria Math" panose="02040503050406030204" pitchFamily="18" charset="0"/>
                                </a:rPr>
                                <m:t>𝒎</m:t>
                              </m:r>
                            </m:e>
                            <m:sub>
                              <m:r>
                                <a:rPr lang="en-US" b="1" i="1" smtClean="0">
                                  <a:solidFill>
                                    <a:srgbClr val="FFFF00"/>
                                  </a:solidFill>
                                  <a:latin typeface="Cambria Math" panose="02040503050406030204" pitchFamily="18" charset="0"/>
                                </a:rPr>
                                <m:t>𝟎</m:t>
                              </m:r>
                            </m:sub>
                          </m:sSub>
                          <m:r>
                            <a:rPr lang="en-US" b="1" i="1" smtClean="0">
                              <a:solidFill>
                                <a:srgbClr val="FFFF00"/>
                              </a:solidFill>
                              <a:latin typeface="Cambria Math" panose="02040503050406030204" pitchFamily="18" charset="0"/>
                            </a:rPr>
                            <m:t>,</m:t>
                          </m:r>
                          <m:sSub>
                            <m:sSubPr>
                              <m:ctrlPr>
                                <a:rPr lang="en-US" b="1" i="1" smtClean="0">
                                  <a:solidFill>
                                    <a:srgbClr val="FFFF00"/>
                                  </a:solidFill>
                                  <a:latin typeface="Cambria Math" panose="02040503050406030204" pitchFamily="18" charset="0"/>
                                </a:rPr>
                              </m:ctrlPr>
                            </m:sSubPr>
                            <m:e>
                              <m:r>
                                <a:rPr lang="en-US" b="1" i="1" smtClean="0">
                                  <a:solidFill>
                                    <a:srgbClr val="FFFF00"/>
                                  </a:solidFill>
                                  <a:latin typeface="Cambria Math" panose="02040503050406030204" pitchFamily="18" charset="0"/>
                                </a:rPr>
                                <m:t>𝒓</m:t>
                              </m:r>
                            </m:e>
                            <m:sub>
                              <m:r>
                                <a:rPr lang="en-US" b="1" i="1" smtClean="0">
                                  <a:solidFill>
                                    <a:srgbClr val="FFFF00"/>
                                  </a:solidFill>
                                  <a:latin typeface="Cambria Math" panose="02040503050406030204" pitchFamily="18" charset="0"/>
                                </a:rPr>
                                <m:t>𝟏</m:t>
                              </m:r>
                            </m:sub>
                          </m:sSub>
                          <m:r>
                            <a:rPr lang="en-US" b="1" i="1" smtClean="0">
                              <a:solidFill>
                                <a:srgbClr val="FFFF00"/>
                              </a:solidFill>
                              <a:latin typeface="Cambria Math" panose="02040503050406030204" pitchFamily="18" charset="0"/>
                            </a:rPr>
                            <m:t>,</m:t>
                          </m:r>
                          <m:sSub>
                            <m:sSubPr>
                              <m:ctrlPr>
                                <a:rPr lang="en-US" b="1" i="1" smtClean="0">
                                  <a:solidFill>
                                    <a:srgbClr val="FFFF00"/>
                                  </a:solidFill>
                                  <a:latin typeface="Cambria Math" panose="02040503050406030204" pitchFamily="18" charset="0"/>
                                </a:rPr>
                              </m:ctrlPr>
                            </m:sSubPr>
                            <m:e>
                              <m:r>
                                <a:rPr lang="en-US" b="1" i="1" smtClean="0">
                                  <a:solidFill>
                                    <a:srgbClr val="FFFF00"/>
                                  </a:solidFill>
                                  <a:latin typeface="Cambria Math" panose="02040503050406030204" pitchFamily="18" charset="0"/>
                                </a:rPr>
                                <m:t>𝒎</m:t>
                              </m:r>
                            </m:e>
                            <m:sub>
                              <m:r>
                                <a:rPr lang="en-US" b="1" i="1" smtClean="0">
                                  <a:solidFill>
                                    <a:srgbClr val="FFFF00"/>
                                  </a:solidFill>
                                  <a:latin typeface="Cambria Math" panose="02040503050406030204" pitchFamily="18" charset="0"/>
                                </a:rPr>
                                <m:t>𝟏</m:t>
                              </m:r>
                            </m:sub>
                          </m:sSub>
                          <m:r>
                            <a:rPr lang="en-US" b="1" i="1" smtClean="0">
                              <a:solidFill>
                                <a:srgbClr val="FFFF00"/>
                              </a:solidFill>
                              <a:latin typeface="Cambria Math" panose="02040503050406030204" pitchFamily="18" charset="0"/>
                            </a:rPr>
                            <m:t>,…,</m:t>
                          </m:r>
                          <m:sSub>
                            <m:sSubPr>
                              <m:ctrlPr>
                                <a:rPr lang="en-US" b="1" i="1" smtClean="0">
                                  <a:solidFill>
                                    <a:srgbClr val="FFFF00"/>
                                  </a:solidFill>
                                  <a:latin typeface="Cambria Math" panose="02040503050406030204" pitchFamily="18" charset="0"/>
                                </a:rPr>
                              </m:ctrlPr>
                            </m:sSubPr>
                            <m:e>
                              <m:r>
                                <a:rPr lang="en-US" b="1" i="1" smtClean="0">
                                  <a:solidFill>
                                    <a:srgbClr val="FFFF00"/>
                                  </a:solidFill>
                                  <a:latin typeface="Cambria Math" panose="02040503050406030204" pitchFamily="18" charset="0"/>
                                </a:rPr>
                                <m:t>𝒓</m:t>
                              </m:r>
                            </m:e>
                            <m:sub>
                              <m:r>
                                <a:rPr lang="en-US" b="1" i="1" smtClean="0">
                                  <a:solidFill>
                                    <a:srgbClr val="FFFF00"/>
                                  </a:solidFill>
                                  <a:latin typeface="Cambria Math" panose="02040503050406030204" pitchFamily="18" charset="0"/>
                                </a:rPr>
                                <m:t>𝒊</m:t>
                              </m:r>
                              <m:r>
                                <a:rPr lang="en-US" b="1" i="1" smtClean="0">
                                  <a:solidFill>
                                    <a:srgbClr val="FFFF00"/>
                                  </a:solidFill>
                                  <a:latin typeface="Cambria Math" panose="02040503050406030204" pitchFamily="18" charset="0"/>
                                </a:rPr>
                                <m:t>−</m:t>
                              </m:r>
                              <m:r>
                                <a:rPr lang="en-US" b="1" i="1" smtClean="0">
                                  <a:solidFill>
                                    <a:srgbClr val="FFFF00"/>
                                  </a:solidFill>
                                  <a:latin typeface="Cambria Math" panose="02040503050406030204" pitchFamily="18" charset="0"/>
                                </a:rPr>
                                <m:t>𝟏</m:t>
                              </m:r>
                              <m:r>
                                <a:rPr lang="en-US" b="1" i="1" smtClean="0">
                                  <a:solidFill>
                                    <a:srgbClr val="FFFF00"/>
                                  </a:solidFill>
                                  <a:latin typeface="Cambria Math" panose="02040503050406030204" pitchFamily="18" charset="0"/>
                                </a:rPr>
                                <m:t> </m:t>
                              </m:r>
                            </m:sub>
                          </m:sSub>
                          <m:r>
                            <a:rPr lang="en-US" b="1" i="1" smtClean="0">
                              <a:solidFill>
                                <a:srgbClr val="FFFF00"/>
                              </a:solidFill>
                              <a:latin typeface="Cambria Math" panose="02040503050406030204" pitchFamily="18" charset="0"/>
                            </a:rPr>
                            <m:t>,</m:t>
                          </m:r>
                          <m:sSub>
                            <m:sSubPr>
                              <m:ctrlPr>
                                <a:rPr lang="en-US" b="1" i="1" smtClean="0">
                                  <a:solidFill>
                                    <a:srgbClr val="FFFF00"/>
                                  </a:solidFill>
                                  <a:latin typeface="Cambria Math" panose="02040503050406030204" pitchFamily="18" charset="0"/>
                                </a:rPr>
                              </m:ctrlPr>
                            </m:sSubPr>
                            <m:e>
                              <m:r>
                                <a:rPr lang="en-US" b="1" i="1" smtClean="0">
                                  <a:solidFill>
                                    <a:srgbClr val="FFFF00"/>
                                  </a:solidFill>
                                  <a:latin typeface="Cambria Math" panose="02040503050406030204" pitchFamily="18" charset="0"/>
                                </a:rPr>
                                <m:t>𝒎</m:t>
                              </m:r>
                            </m:e>
                            <m:sub>
                              <m:r>
                                <a:rPr lang="en-US" b="1" i="1" smtClean="0">
                                  <a:solidFill>
                                    <a:srgbClr val="FFFF00"/>
                                  </a:solidFill>
                                  <a:latin typeface="Cambria Math" panose="02040503050406030204" pitchFamily="18" charset="0"/>
                                </a:rPr>
                                <m:t>𝒊</m:t>
                              </m:r>
                              <m:r>
                                <a:rPr lang="en-US" b="1" i="1" smtClean="0">
                                  <a:solidFill>
                                    <a:srgbClr val="FFFF00"/>
                                  </a:solidFill>
                                  <a:latin typeface="Cambria Math" panose="02040503050406030204" pitchFamily="18" charset="0"/>
                                </a:rPr>
                                <m:t>−</m:t>
                              </m:r>
                              <m:r>
                                <a:rPr lang="en-US" b="1" i="1" smtClean="0">
                                  <a:solidFill>
                                    <a:srgbClr val="FFFF00"/>
                                  </a:solidFill>
                                  <a:latin typeface="Cambria Math" panose="02040503050406030204" pitchFamily="18" charset="0"/>
                                </a:rPr>
                                <m:t>𝟏</m:t>
                              </m:r>
                            </m:sub>
                          </m:sSub>
                        </m:e>
                      </m:d>
                    </m:oMath>
                  </m:oMathPara>
                </a14:m>
                <a:endParaRPr lang="en-US" b="1" dirty="0"/>
              </a:p>
              <a:p>
                <a:pPr algn="ctr"/>
                <a:r>
                  <a:rPr lang="en-US" dirty="0"/>
                  <a:t>and that </a:t>
                </a:r>
              </a:p>
              <a:p>
                <a:pPr algn="ctr"/>
                <a14:m>
                  <m:oMath xmlns:m="http://schemas.openxmlformats.org/officeDocument/2006/math">
                    <m:r>
                      <a:rPr lang="en-US" b="1" i="1" smtClean="0">
                        <a:solidFill>
                          <a:srgbClr val="FFFF00"/>
                        </a:solidFill>
                        <a:latin typeface="Cambria Math" panose="02040503050406030204" pitchFamily="18" charset="0"/>
                      </a:rPr>
                      <m:t>(</m:t>
                    </m:r>
                    <m:sSub>
                      <m:sSubPr>
                        <m:ctrlPr>
                          <a:rPr lang="en-US" b="1" i="1">
                            <a:solidFill>
                              <a:srgbClr val="FFFF00"/>
                            </a:solidFill>
                            <a:latin typeface="Cambria Math" panose="02040503050406030204" pitchFamily="18" charset="0"/>
                          </a:rPr>
                        </m:ctrlPr>
                      </m:sSubPr>
                      <m:e>
                        <m:r>
                          <a:rPr lang="en-US" b="1" i="1">
                            <a:solidFill>
                              <a:srgbClr val="FFFF00"/>
                            </a:solidFill>
                            <a:latin typeface="Cambria Math" panose="02040503050406030204" pitchFamily="18" charset="0"/>
                          </a:rPr>
                          <m:t>𝒎</m:t>
                        </m:r>
                      </m:e>
                      <m:sub>
                        <m:r>
                          <a:rPr lang="en-US" b="1" i="1">
                            <a:solidFill>
                              <a:srgbClr val="FFFF00"/>
                            </a:solidFill>
                            <a:latin typeface="Cambria Math" panose="02040503050406030204" pitchFamily="18" charset="0"/>
                          </a:rPr>
                          <m:t>𝟎</m:t>
                        </m:r>
                      </m:sub>
                    </m:sSub>
                    <m:r>
                      <a:rPr lang="en-US" b="1" i="1">
                        <a:solidFill>
                          <a:srgbClr val="FFFF00"/>
                        </a:solidFill>
                        <a:latin typeface="Cambria Math" panose="02040503050406030204" pitchFamily="18" charset="0"/>
                      </a:rPr>
                      <m:t>,</m:t>
                    </m:r>
                    <m:sSub>
                      <m:sSubPr>
                        <m:ctrlPr>
                          <a:rPr lang="en-US" b="1" i="1">
                            <a:solidFill>
                              <a:srgbClr val="FFFF00"/>
                            </a:solidFill>
                            <a:latin typeface="Cambria Math" panose="02040503050406030204" pitchFamily="18" charset="0"/>
                          </a:rPr>
                        </m:ctrlPr>
                      </m:sSubPr>
                      <m:e>
                        <m:r>
                          <a:rPr lang="en-US" b="1" i="1">
                            <a:solidFill>
                              <a:srgbClr val="FFFF00"/>
                            </a:solidFill>
                            <a:latin typeface="Cambria Math" panose="02040503050406030204" pitchFamily="18" charset="0"/>
                          </a:rPr>
                          <m:t>𝒓</m:t>
                        </m:r>
                      </m:e>
                      <m:sub>
                        <m:r>
                          <a:rPr lang="en-US" b="1" i="1">
                            <a:solidFill>
                              <a:srgbClr val="FFFF00"/>
                            </a:solidFill>
                            <a:latin typeface="Cambria Math" panose="02040503050406030204" pitchFamily="18" charset="0"/>
                          </a:rPr>
                          <m:t>𝟏</m:t>
                        </m:r>
                      </m:sub>
                    </m:sSub>
                    <m:r>
                      <a:rPr lang="en-US" b="1" i="1">
                        <a:solidFill>
                          <a:srgbClr val="FFFF00"/>
                        </a:solidFill>
                        <a:latin typeface="Cambria Math" panose="02040503050406030204" pitchFamily="18" charset="0"/>
                      </a:rPr>
                      <m:t>,</m:t>
                    </m:r>
                    <m:sSub>
                      <m:sSubPr>
                        <m:ctrlPr>
                          <a:rPr lang="en-US" b="1" i="1">
                            <a:solidFill>
                              <a:srgbClr val="FFFF00"/>
                            </a:solidFill>
                            <a:latin typeface="Cambria Math" panose="02040503050406030204" pitchFamily="18" charset="0"/>
                          </a:rPr>
                        </m:ctrlPr>
                      </m:sSubPr>
                      <m:e>
                        <m:r>
                          <a:rPr lang="en-US" b="1" i="1">
                            <a:solidFill>
                              <a:srgbClr val="FFFF00"/>
                            </a:solidFill>
                            <a:latin typeface="Cambria Math" panose="02040503050406030204" pitchFamily="18" charset="0"/>
                          </a:rPr>
                          <m:t>𝒎</m:t>
                        </m:r>
                      </m:e>
                      <m:sub>
                        <m:r>
                          <a:rPr lang="en-US" b="1" i="1">
                            <a:solidFill>
                              <a:srgbClr val="FFFF00"/>
                            </a:solidFill>
                            <a:latin typeface="Cambria Math" panose="02040503050406030204" pitchFamily="18" charset="0"/>
                          </a:rPr>
                          <m:t>𝟏</m:t>
                        </m:r>
                      </m:sub>
                    </m:sSub>
                    <m:r>
                      <a:rPr lang="en-US" b="1" i="1">
                        <a:solidFill>
                          <a:srgbClr val="FFFF00"/>
                        </a:solidFill>
                        <a:latin typeface="Cambria Math" panose="02040503050406030204" pitchFamily="18" charset="0"/>
                      </a:rPr>
                      <m:t>,…,</m:t>
                    </m:r>
                    <m:sSub>
                      <m:sSubPr>
                        <m:ctrlPr>
                          <a:rPr lang="en-US" b="1" i="1">
                            <a:solidFill>
                              <a:srgbClr val="FFFF00"/>
                            </a:solidFill>
                            <a:latin typeface="Cambria Math" panose="02040503050406030204" pitchFamily="18" charset="0"/>
                          </a:rPr>
                        </m:ctrlPr>
                      </m:sSubPr>
                      <m:e>
                        <m:r>
                          <a:rPr lang="en-US" b="1" i="1">
                            <a:solidFill>
                              <a:srgbClr val="FFFF00"/>
                            </a:solidFill>
                            <a:latin typeface="Cambria Math" panose="02040503050406030204" pitchFamily="18" charset="0"/>
                          </a:rPr>
                          <m:t>𝒓</m:t>
                        </m:r>
                      </m:e>
                      <m:sub>
                        <m:r>
                          <a:rPr lang="en-US" b="1" i="1">
                            <a:solidFill>
                              <a:srgbClr val="FFFF00"/>
                            </a:solidFill>
                            <a:latin typeface="Cambria Math" panose="02040503050406030204" pitchFamily="18" charset="0"/>
                          </a:rPr>
                          <m:t>𝟑</m:t>
                        </m:r>
                      </m:sub>
                    </m:sSub>
                    <m:r>
                      <a:rPr lang="en-US" b="1" i="1">
                        <a:solidFill>
                          <a:srgbClr val="FFFF00"/>
                        </a:solidFill>
                        <a:latin typeface="Cambria Math" panose="02040503050406030204" pitchFamily="18" charset="0"/>
                      </a:rPr>
                      <m:t>,</m:t>
                    </m:r>
                    <m:sSub>
                      <m:sSubPr>
                        <m:ctrlPr>
                          <a:rPr lang="en-US" b="1" i="1">
                            <a:solidFill>
                              <a:srgbClr val="FFFF00"/>
                            </a:solidFill>
                            <a:latin typeface="Cambria Math" panose="02040503050406030204" pitchFamily="18" charset="0"/>
                          </a:rPr>
                        </m:ctrlPr>
                      </m:sSubPr>
                      <m:e>
                        <m:r>
                          <a:rPr lang="en-US" b="1" i="1">
                            <a:solidFill>
                              <a:srgbClr val="FFFF00"/>
                            </a:solidFill>
                            <a:latin typeface="Cambria Math" panose="02040503050406030204" pitchFamily="18" charset="0"/>
                          </a:rPr>
                          <m:t>𝒎</m:t>
                        </m:r>
                      </m:e>
                      <m:sub>
                        <m:r>
                          <a:rPr lang="en-US" b="1" i="1">
                            <a:solidFill>
                              <a:srgbClr val="FFFF00"/>
                            </a:solidFill>
                            <a:latin typeface="Cambria Math" panose="02040503050406030204" pitchFamily="18" charset="0"/>
                          </a:rPr>
                          <m:t>𝟑</m:t>
                        </m:r>
                      </m:sub>
                    </m:sSub>
                    <m:r>
                      <a:rPr lang="en-US" b="1" i="0" smtClean="0">
                        <a:solidFill>
                          <a:srgbClr val="FFFF00"/>
                        </a:solidFill>
                        <a:latin typeface="Cambria Math" panose="02040503050406030204" pitchFamily="18" charset="0"/>
                      </a:rPr>
                      <m:t>)</m:t>
                    </m:r>
                  </m:oMath>
                </a14:m>
                <a:r>
                  <a:rPr lang="en-US" b="1" dirty="0">
                    <a:solidFill>
                      <a:srgbClr val="FFFF00"/>
                    </a:solidFill>
                  </a:rPr>
                  <a:t> is accepting</a:t>
                </a:r>
              </a:p>
            </p:txBody>
          </p:sp>
        </mc:Choice>
        <mc:Fallback xmlns="">
          <p:sp>
            <p:nvSpPr>
              <p:cNvPr id="22" name="Rectangle: Rounded Corners 21">
                <a:extLst>
                  <a:ext uri="{FF2B5EF4-FFF2-40B4-BE49-F238E27FC236}">
                    <a16:creationId xmlns:a16="http://schemas.microsoft.com/office/drawing/2014/main" id="{5051DA0A-DF06-429C-8DEF-6845E9891AD7}"/>
                  </a:ext>
                </a:extLst>
              </p:cNvPr>
              <p:cNvSpPr>
                <a:spLocks noRot="1" noChangeAspect="1" noMove="1" noResize="1" noEditPoints="1" noAdjustHandles="1" noChangeArrowheads="1" noChangeShapeType="1" noTextEdit="1"/>
              </p:cNvSpPr>
              <p:nvPr/>
            </p:nvSpPr>
            <p:spPr>
              <a:xfrm>
                <a:off x="4419600" y="4719935"/>
                <a:ext cx="4267200" cy="1334483"/>
              </a:xfrm>
              <a:prstGeom prst="roundRect">
                <a:avLst/>
              </a:prstGeom>
              <a:blipFill>
                <a:blip r:embed="rId5"/>
                <a:stretch>
                  <a:fillRect b="-89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DA2F3B2-3329-4AED-8BC5-3BD0954F30DA}"/>
                  </a:ext>
                </a:extLst>
              </p:cNvPr>
              <p:cNvSpPr txBox="1"/>
              <p:nvPr/>
            </p:nvSpPr>
            <p:spPr>
              <a:xfrm>
                <a:off x="4648200" y="1981200"/>
                <a:ext cx="992295"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400" b="0" i="1" dirty="0" smtClean="0">
                              <a:solidFill>
                                <a:srgbClr val="FF0000"/>
                              </a:solidFill>
                              <a:latin typeface="Cambria Math" panose="02040503050406030204" pitchFamily="18" charset="0"/>
                            </a:rPr>
                          </m:ctrlPr>
                        </m:sSubPr>
                        <m:e>
                          <m:r>
                            <a:rPr lang="en-US" sz="4400" i="1" dirty="0" smtClean="0">
                              <a:solidFill>
                                <a:srgbClr val="FF0000"/>
                              </a:solidFill>
                              <a:latin typeface="Cambria Math"/>
                            </a:rPr>
                            <m:t>𝑃</m:t>
                          </m:r>
                        </m:e>
                        <m:sub>
                          <m:r>
                            <a:rPr lang="en-US" sz="4400" b="0" i="1" dirty="0" smtClean="0">
                              <a:solidFill>
                                <a:srgbClr val="FF0000"/>
                              </a:solidFill>
                              <a:latin typeface="Cambria Math" panose="02040503050406030204" pitchFamily="18" charset="0"/>
                            </a:rPr>
                            <m:t>𝐹𝑆</m:t>
                          </m:r>
                        </m:sub>
                      </m:sSub>
                    </m:oMath>
                  </m:oMathPara>
                </a14:m>
                <a:endParaRPr lang="en-US" sz="4400" dirty="0">
                  <a:solidFill>
                    <a:srgbClr val="FF0000"/>
                  </a:solidFill>
                </a:endParaRPr>
              </a:p>
            </p:txBody>
          </p:sp>
        </mc:Choice>
        <mc:Fallback xmlns="">
          <p:sp>
            <p:nvSpPr>
              <p:cNvPr id="25" name="TextBox 24">
                <a:extLst>
                  <a:ext uri="{FF2B5EF4-FFF2-40B4-BE49-F238E27FC236}">
                    <a16:creationId xmlns:a16="http://schemas.microsoft.com/office/drawing/2014/main" id="{EDA2F3B2-3329-4AED-8BC5-3BD0954F30DA}"/>
                  </a:ext>
                </a:extLst>
              </p:cNvPr>
              <p:cNvSpPr txBox="1">
                <a:spLocks noRot="1" noChangeAspect="1" noMove="1" noResize="1" noEditPoints="1" noAdjustHandles="1" noChangeArrowheads="1" noChangeShapeType="1" noTextEdit="1"/>
              </p:cNvSpPr>
              <p:nvPr/>
            </p:nvSpPr>
            <p:spPr>
              <a:xfrm>
                <a:off x="4648200" y="1981200"/>
                <a:ext cx="992295"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B40B638-19C0-4AAB-950C-7EFE78643A5A}"/>
                  </a:ext>
                </a:extLst>
              </p:cNvPr>
              <p:cNvSpPr txBox="1"/>
              <p:nvPr/>
            </p:nvSpPr>
            <p:spPr>
              <a:xfrm>
                <a:off x="7279331" y="1981200"/>
                <a:ext cx="72166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FF0000"/>
                              </a:solidFill>
                              <a:latin typeface="Cambria Math" panose="02040503050406030204" pitchFamily="18" charset="0"/>
                            </a:rPr>
                          </m:ctrlPr>
                        </m:sSubPr>
                        <m:e>
                          <m:r>
                            <a:rPr lang="en-US" sz="4400" b="0" i="1" smtClean="0">
                              <a:solidFill>
                                <a:srgbClr val="FF0000"/>
                              </a:solidFill>
                              <a:latin typeface="Cambria Math"/>
                            </a:rPr>
                            <m:t>𝑉</m:t>
                          </m:r>
                        </m:e>
                        <m:sub>
                          <m:r>
                            <a:rPr lang="en-US" sz="4400" b="0" i="1" smtClean="0">
                              <a:solidFill>
                                <a:srgbClr val="FF0000"/>
                              </a:solidFill>
                              <a:latin typeface="Cambria Math" panose="02040503050406030204" pitchFamily="18" charset="0"/>
                            </a:rPr>
                            <m:t>𝐹𝑆</m:t>
                          </m:r>
                        </m:sub>
                      </m:sSub>
                    </m:oMath>
                  </m:oMathPara>
                </a14:m>
                <a:endParaRPr lang="en-US" sz="4400" dirty="0">
                  <a:solidFill>
                    <a:srgbClr val="FF0000"/>
                  </a:solidFill>
                </a:endParaRPr>
              </a:p>
            </p:txBody>
          </p:sp>
        </mc:Choice>
        <mc:Fallback xmlns="">
          <p:sp>
            <p:nvSpPr>
              <p:cNvPr id="26" name="TextBox 25">
                <a:extLst>
                  <a:ext uri="{FF2B5EF4-FFF2-40B4-BE49-F238E27FC236}">
                    <a16:creationId xmlns:a16="http://schemas.microsoft.com/office/drawing/2014/main" id="{BB40B638-19C0-4AAB-950C-7EFE78643A5A}"/>
                  </a:ext>
                </a:extLst>
              </p:cNvPr>
              <p:cNvSpPr txBox="1">
                <a:spLocks noRot="1" noChangeAspect="1" noMove="1" noResize="1" noEditPoints="1" noAdjustHandles="1" noChangeArrowheads="1" noChangeShapeType="1" noTextEdit="1"/>
              </p:cNvSpPr>
              <p:nvPr/>
            </p:nvSpPr>
            <p:spPr>
              <a:xfrm>
                <a:off x="7279331" y="1981200"/>
                <a:ext cx="721669" cy="769441"/>
              </a:xfrm>
              <a:prstGeom prst="rect">
                <a:avLst/>
              </a:prstGeom>
              <a:blipFill>
                <a:blip r:embed="rId7"/>
                <a:stretch>
                  <a:fillRect r="-17647"/>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3A5B9704-22BF-4A26-904C-AA488BF70C9F}"/>
              </a:ext>
            </a:extLst>
          </p:cNvPr>
          <p:cNvGrpSpPr/>
          <p:nvPr/>
        </p:nvGrpSpPr>
        <p:grpSpPr>
          <a:xfrm>
            <a:off x="116531" y="1981200"/>
            <a:ext cx="2779069" cy="3936522"/>
            <a:chOff x="116531" y="1981200"/>
            <a:chExt cx="2779069" cy="3936522"/>
          </a:xfrm>
        </p:grpSpPr>
        <p:cxnSp>
          <p:nvCxnSpPr>
            <p:cNvPr id="6" name="Straight Arrow Connector 5">
              <a:extLst>
                <a:ext uri="{FF2B5EF4-FFF2-40B4-BE49-F238E27FC236}">
                  <a16:creationId xmlns:a16="http://schemas.microsoft.com/office/drawing/2014/main" id="{F31A54EC-2015-44A3-ACD2-268E5F826915}"/>
                </a:ext>
              </a:extLst>
            </p:cNvPr>
            <p:cNvCxnSpPr/>
            <p:nvPr/>
          </p:nvCxnSpPr>
          <p:spPr>
            <a:xfrm>
              <a:off x="954731" y="4915465"/>
              <a:ext cx="1219200" cy="0"/>
            </a:xfrm>
            <a:prstGeom prst="straightConnector1">
              <a:avLst/>
            </a:prstGeom>
            <a:ln w="28575">
              <a:solidFill>
                <a:srgbClr val="1C05C5"/>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FEA15BC-F248-49E4-9CB2-FF8D89196F96}"/>
                </a:ext>
              </a:extLst>
            </p:cNvPr>
            <p:cNvCxnSpPr/>
            <p:nvPr/>
          </p:nvCxnSpPr>
          <p:spPr>
            <a:xfrm>
              <a:off x="954731" y="5867400"/>
              <a:ext cx="1219200" cy="0"/>
            </a:xfrm>
            <a:prstGeom prst="straightConnector1">
              <a:avLst/>
            </a:prstGeom>
            <a:ln w="28575">
              <a:solidFill>
                <a:srgbClr val="1C05C5"/>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F8D964-6A00-49CD-834C-5B0A0D77D69D}"/>
                </a:ext>
              </a:extLst>
            </p:cNvPr>
            <p:cNvCxnSpPr>
              <a:cxnSpLocks/>
            </p:cNvCxnSpPr>
            <p:nvPr/>
          </p:nvCxnSpPr>
          <p:spPr>
            <a:xfrm flipH="1">
              <a:off x="954731" y="3467665"/>
              <a:ext cx="1219200" cy="0"/>
            </a:xfrm>
            <a:prstGeom prst="straightConnector1">
              <a:avLst/>
            </a:prstGeom>
            <a:ln w="28575">
              <a:solidFill>
                <a:srgbClr val="1C05C5"/>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2D46D64-43A2-474A-A68B-AE90F6BCC21A}"/>
                </a:ext>
              </a:extLst>
            </p:cNvPr>
            <p:cNvCxnSpPr>
              <a:cxnSpLocks/>
            </p:cNvCxnSpPr>
            <p:nvPr/>
          </p:nvCxnSpPr>
          <p:spPr>
            <a:xfrm flipH="1">
              <a:off x="954731" y="4420165"/>
              <a:ext cx="1219200" cy="0"/>
            </a:xfrm>
            <a:prstGeom prst="straightConnector1">
              <a:avLst/>
            </a:prstGeom>
            <a:ln w="28575">
              <a:solidFill>
                <a:srgbClr val="1C05C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266286A-6749-41D7-BB2A-14B03B395A78}"/>
                </a:ext>
              </a:extLst>
            </p:cNvPr>
            <p:cNvCxnSpPr>
              <a:cxnSpLocks/>
            </p:cNvCxnSpPr>
            <p:nvPr/>
          </p:nvCxnSpPr>
          <p:spPr>
            <a:xfrm flipH="1">
              <a:off x="954731" y="5405735"/>
              <a:ext cx="1219200" cy="0"/>
            </a:xfrm>
            <a:prstGeom prst="straightConnector1">
              <a:avLst/>
            </a:prstGeom>
            <a:ln w="28575">
              <a:solidFill>
                <a:srgbClr val="1C05C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6A9F7ED-C044-44BD-85EA-A01D69F44C18}"/>
                    </a:ext>
                  </a:extLst>
                </p:cNvPr>
                <p:cNvSpPr txBox="1"/>
                <p:nvPr/>
              </p:nvSpPr>
              <p:spPr>
                <a:xfrm>
                  <a:off x="1107131" y="3026985"/>
                  <a:ext cx="914400" cy="4196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1</m:t>
                            </m:r>
                          </m:sub>
                        </m:sSub>
                      </m:oMath>
                    </m:oMathPara>
                  </a14:m>
                  <a:endParaRPr lang="en-US" dirty="0"/>
                </a:p>
              </p:txBody>
            </p:sp>
          </mc:Choice>
          <mc:Fallback xmlns="">
            <p:sp>
              <p:nvSpPr>
                <p:cNvPr id="11" name="TextBox 10">
                  <a:extLst>
                    <a:ext uri="{FF2B5EF4-FFF2-40B4-BE49-F238E27FC236}">
                      <a16:creationId xmlns:a16="http://schemas.microsoft.com/office/drawing/2014/main" id="{26A9F7ED-C044-44BD-85EA-A01D69F44C18}"/>
                    </a:ext>
                  </a:extLst>
                </p:cNvPr>
                <p:cNvSpPr txBox="1">
                  <a:spLocks noRot="1" noChangeAspect="1" noMove="1" noResize="1" noEditPoints="1" noAdjustHandles="1" noChangeArrowheads="1" noChangeShapeType="1" noTextEdit="1"/>
                </p:cNvSpPr>
                <p:nvPr/>
              </p:nvSpPr>
              <p:spPr>
                <a:xfrm>
                  <a:off x="1107131" y="3026985"/>
                  <a:ext cx="914400" cy="419695"/>
                </a:xfrm>
                <a:prstGeom prst="rect">
                  <a:avLst/>
                </a:prstGeom>
                <a:blipFill>
                  <a:blip r:embed="rId8"/>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BBFB0FA-64D7-4504-A82D-CED5040F7910}"/>
                    </a:ext>
                  </a:extLst>
                </p:cNvPr>
                <p:cNvSpPr txBox="1"/>
                <p:nvPr/>
              </p:nvSpPr>
              <p:spPr>
                <a:xfrm>
                  <a:off x="1107131" y="3996600"/>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2</m:t>
                            </m:r>
                          </m:sub>
                        </m:sSub>
                      </m:oMath>
                    </m:oMathPara>
                  </a14:m>
                  <a:endParaRPr lang="en-US" dirty="0"/>
                </a:p>
              </p:txBody>
            </p:sp>
          </mc:Choice>
          <mc:Fallback xmlns="">
            <p:sp>
              <p:nvSpPr>
                <p:cNvPr id="12" name="TextBox 11">
                  <a:extLst>
                    <a:ext uri="{FF2B5EF4-FFF2-40B4-BE49-F238E27FC236}">
                      <a16:creationId xmlns:a16="http://schemas.microsoft.com/office/drawing/2014/main" id="{CBBFB0FA-64D7-4504-A82D-CED5040F7910}"/>
                    </a:ext>
                  </a:extLst>
                </p:cNvPr>
                <p:cNvSpPr txBox="1">
                  <a:spLocks noRot="1" noChangeAspect="1" noMove="1" noResize="1" noEditPoints="1" noAdjustHandles="1" noChangeArrowheads="1" noChangeShapeType="1" noTextEdit="1"/>
                </p:cNvSpPr>
                <p:nvPr/>
              </p:nvSpPr>
              <p:spPr>
                <a:xfrm>
                  <a:off x="1107131" y="3996600"/>
                  <a:ext cx="914400" cy="461665"/>
                </a:xfrm>
                <a:prstGeom prst="rect">
                  <a:avLst/>
                </a:prstGeom>
                <a:blipFill>
                  <a:blip r:embed="rId9"/>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2D21280-96CE-4095-94C6-2B2691668AF2}"/>
                    </a:ext>
                  </a:extLst>
                </p:cNvPr>
                <p:cNvSpPr txBox="1"/>
                <p:nvPr/>
              </p:nvSpPr>
              <p:spPr>
                <a:xfrm>
                  <a:off x="1143000" y="3569743"/>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oMath>
                    </m:oMathPara>
                  </a14:m>
                  <a:endParaRPr lang="en-US" dirty="0"/>
                </a:p>
              </p:txBody>
            </p:sp>
          </mc:Choice>
          <mc:Fallback xmlns="">
            <p:sp>
              <p:nvSpPr>
                <p:cNvPr id="13" name="TextBox 12">
                  <a:extLst>
                    <a:ext uri="{FF2B5EF4-FFF2-40B4-BE49-F238E27FC236}">
                      <a16:creationId xmlns:a16="http://schemas.microsoft.com/office/drawing/2014/main" id="{82D21280-96CE-4095-94C6-2B2691668AF2}"/>
                    </a:ext>
                  </a:extLst>
                </p:cNvPr>
                <p:cNvSpPr txBox="1">
                  <a:spLocks noRot="1" noChangeAspect="1" noMove="1" noResize="1" noEditPoints="1" noAdjustHandles="1" noChangeArrowheads="1" noChangeShapeType="1" noTextEdit="1"/>
                </p:cNvSpPr>
                <p:nvPr/>
              </p:nvSpPr>
              <p:spPr>
                <a:xfrm>
                  <a:off x="1143000" y="3569743"/>
                  <a:ext cx="914400" cy="461665"/>
                </a:xfrm>
                <a:prstGeom prst="rect">
                  <a:avLst/>
                </a:prstGeom>
                <a:blipFill>
                  <a:blip r:embed="rId10"/>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7FF3B65-3269-4D4D-92FC-4E2B2ADB9335}"/>
                    </a:ext>
                  </a:extLst>
                </p:cNvPr>
                <p:cNvSpPr txBox="1"/>
                <p:nvPr/>
              </p:nvSpPr>
              <p:spPr>
                <a:xfrm>
                  <a:off x="1107131" y="4504122"/>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oMath>
                    </m:oMathPara>
                  </a14:m>
                  <a:endParaRPr lang="en-US" dirty="0"/>
                </a:p>
              </p:txBody>
            </p:sp>
          </mc:Choice>
          <mc:Fallback xmlns="">
            <p:sp>
              <p:nvSpPr>
                <p:cNvPr id="14" name="TextBox 13">
                  <a:extLst>
                    <a:ext uri="{FF2B5EF4-FFF2-40B4-BE49-F238E27FC236}">
                      <a16:creationId xmlns:a16="http://schemas.microsoft.com/office/drawing/2014/main" id="{17FF3B65-3269-4D4D-92FC-4E2B2ADB9335}"/>
                    </a:ext>
                  </a:extLst>
                </p:cNvPr>
                <p:cNvSpPr txBox="1">
                  <a:spLocks noRot="1" noChangeAspect="1" noMove="1" noResize="1" noEditPoints="1" noAdjustHandles="1" noChangeArrowheads="1" noChangeShapeType="1" noTextEdit="1"/>
                </p:cNvSpPr>
                <p:nvPr/>
              </p:nvSpPr>
              <p:spPr>
                <a:xfrm>
                  <a:off x="1107131" y="4504122"/>
                  <a:ext cx="914400"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397A80F-425B-4841-87F3-FF1B941D9488}"/>
                    </a:ext>
                  </a:extLst>
                </p:cNvPr>
                <p:cNvSpPr txBox="1"/>
                <p:nvPr/>
              </p:nvSpPr>
              <p:spPr>
                <a:xfrm>
                  <a:off x="1124383" y="5000291"/>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3</m:t>
                            </m:r>
                          </m:sub>
                        </m:sSub>
                      </m:oMath>
                    </m:oMathPara>
                  </a14:m>
                  <a:endParaRPr lang="en-US" dirty="0"/>
                </a:p>
              </p:txBody>
            </p:sp>
          </mc:Choice>
          <mc:Fallback xmlns="">
            <p:sp>
              <p:nvSpPr>
                <p:cNvPr id="15" name="TextBox 14">
                  <a:extLst>
                    <a:ext uri="{FF2B5EF4-FFF2-40B4-BE49-F238E27FC236}">
                      <a16:creationId xmlns:a16="http://schemas.microsoft.com/office/drawing/2014/main" id="{1397A80F-425B-4841-87F3-FF1B941D9488}"/>
                    </a:ext>
                  </a:extLst>
                </p:cNvPr>
                <p:cNvSpPr txBox="1">
                  <a:spLocks noRot="1" noChangeAspect="1" noMove="1" noResize="1" noEditPoints="1" noAdjustHandles="1" noChangeArrowheads="1" noChangeShapeType="1" noTextEdit="1"/>
                </p:cNvSpPr>
                <p:nvPr/>
              </p:nvSpPr>
              <p:spPr>
                <a:xfrm>
                  <a:off x="1124383" y="5000291"/>
                  <a:ext cx="914400" cy="461665"/>
                </a:xfrm>
                <a:prstGeom prst="rect">
                  <a:avLst/>
                </a:prstGeom>
                <a:blipFill>
                  <a:blip r:embed="rId12"/>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1258B9B-1831-40F3-86E4-663C938CA074}"/>
                    </a:ext>
                  </a:extLst>
                </p:cNvPr>
                <p:cNvSpPr txBox="1"/>
                <p:nvPr/>
              </p:nvSpPr>
              <p:spPr>
                <a:xfrm>
                  <a:off x="1107131" y="5456057"/>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3</m:t>
                            </m:r>
                          </m:sub>
                        </m:sSub>
                      </m:oMath>
                    </m:oMathPara>
                  </a14:m>
                  <a:endParaRPr lang="en-US" dirty="0"/>
                </a:p>
              </p:txBody>
            </p:sp>
          </mc:Choice>
          <mc:Fallback xmlns="">
            <p:sp>
              <p:nvSpPr>
                <p:cNvPr id="16" name="TextBox 15">
                  <a:extLst>
                    <a:ext uri="{FF2B5EF4-FFF2-40B4-BE49-F238E27FC236}">
                      <a16:creationId xmlns:a16="http://schemas.microsoft.com/office/drawing/2014/main" id="{91258B9B-1831-40F3-86E4-663C938CA074}"/>
                    </a:ext>
                  </a:extLst>
                </p:cNvPr>
                <p:cNvSpPr txBox="1">
                  <a:spLocks noRot="1" noChangeAspect="1" noMove="1" noResize="1" noEditPoints="1" noAdjustHandles="1" noChangeArrowheads="1" noChangeShapeType="1" noTextEdit="1"/>
                </p:cNvSpPr>
                <p:nvPr/>
              </p:nvSpPr>
              <p:spPr>
                <a:xfrm>
                  <a:off x="1107131" y="5456057"/>
                  <a:ext cx="914400" cy="461665"/>
                </a:xfrm>
                <a:prstGeom prst="rect">
                  <a:avLst/>
                </a:prstGeom>
                <a:blipFill>
                  <a:blip r:embed="rId13"/>
                  <a:stretch>
                    <a:fillRect b="-1316"/>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6DD54024-BC79-4C9C-8760-0E502D15D6C0}"/>
                </a:ext>
              </a:extLst>
            </p:cNvPr>
            <p:cNvCxnSpPr/>
            <p:nvPr/>
          </p:nvCxnSpPr>
          <p:spPr>
            <a:xfrm>
              <a:off x="954731" y="4005530"/>
              <a:ext cx="1219200" cy="0"/>
            </a:xfrm>
            <a:prstGeom prst="straightConnector1">
              <a:avLst/>
            </a:prstGeom>
            <a:ln w="28575">
              <a:solidFill>
                <a:srgbClr val="1C05C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93F2B1C-DF66-4C3C-A4E4-E2AD6C73B0EE}"/>
                    </a:ext>
                  </a:extLst>
                </p:cNvPr>
                <p:cNvSpPr txBox="1"/>
                <p:nvPr/>
              </p:nvSpPr>
              <p:spPr>
                <a:xfrm>
                  <a:off x="116531" y="1981200"/>
                  <a:ext cx="992295"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dirty="0" smtClean="0">
                            <a:solidFill>
                              <a:srgbClr val="FF0000"/>
                            </a:solidFill>
                            <a:latin typeface="Cambria Math"/>
                          </a:rPr>
                          <m:t>𝑃</m:t>
                        </m:r>
                      </m:oMath>
                    </m:oMathPara>
                  </a14:m>
                  <a:endParaRPr lang="en-US" sz="4400" dirty="0">
                    <a:solidFill>
                      <a:srgbClr val="FF0000"/>
                    </a:solidFill>
                  </a:endParaRPr>
                </a:p>
              </p:txBody>
            </p:sp>
          </mc:Choice>
          <mc:Fallback xmlns="">
            <p:sp>
              <p:nvSpPr>
                <p:cNvPr id="23" name="TextBox 22">
                  <a:extLst>
                    <a:ext uri="{FF2B5EF4-FFF2-40B4-BE49-F238E27FC236}">
                      <a16:creationId xmlns:a16="http://schemas.microsoft.com/office/drawing/2014/main" id="{193F2B1C-DF66-4C3C-A4E4-E2AD6C73B0EE}"/>
                    </a:ext>
                  </a:extLst>
                </p:cNvPr>
                <p:cNvSpPr txBox="1">
                  <a:spLocks noRot="1" noChangeAspect="1" noMove="1" noResize="1" noEditPoints="1" noAdjustHandles="1" noChangeArrowheads="1" noChangeShapeType="1" noTextEdit="1"/>
                </p:cNvSpPr>
                <p:nvPr/>
              </p:nvSpPr>
              <p:spPr>
                <a:xfrm>
                  <a:off x="116531" y="1981200"/>
                  <a:ext cx="992295" cy="76944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D1FAC88-A61B-4FE8-A1FC-ACA4A4A98813}"/>
                    </a:ext>
                  </a:extLst>
                </p:cNvPr>
                <p:cNvSpPr txBox="1"/>
                <p:nvPr/>
              </p:nvSpPr>
              <p:spPr>
                <a:xfrm>
                  <a:off x="2173931" y="1981200"/>
                  <a:ext cx="72166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a:rPr>
                          <m:t>𝑉</m:t>
                        </m:r>
                      </m:oMath>
                    </m:oMathPara>
                  </a14:m>
                  <a:endParaRPr lang="en-US" sz="4400" dirty="0">
                    <a:solidFill>
                      <a:srgbClr val="FF0000"/>
                    </a:solidFill>
                  </a:endParaRPr>
                </a:p>
              </p:txBody>
            </p:sp>
          </mc:Choice>
          <mc:Fallback xmlns="">
            <p:sp>
              <p:nvSpPr>
                <p:cNvPr id="24" name="TextBox 23">
                  <a:extLst>
                    <a:ext uri="{FF2B5EF4-FFF2-40B4-BE49-F238E27FC236}">
                      <a16:creationId xmlns:a16="http://schemas.microsoft.com/office/drawing/2014/main" id="{FD1FAC88-A61B-4FE8-A1FC-ACA4A4A98813}"/>
                    </a:ext>
                  </a:extLst>
                </p:cNvPr>
                <p:cNvSpPr txBox="1">
                  <a:spLocks noRot="1" noChangeAspect="1" noMove="1" noResize="1" noEditPoints="1" noAdjustHandles="1" noChangeArrowheads="1" noChangeShapeType="1" noTextEdit="1"/>
                </p:cNvSpPr>
                <p:nvPr/>
              </p:nvSpPr>
              <p:spPr>
                <a:xfrm>
                  <a:off x="2173931" y="1981200"/>
                  <a:ext cx="721669" cy="76944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53A281B-C6DF-446A-A0B6-2EF82AE2281B}"/>
                    </a:ext>
                  </a:extLst>
                </p:cNvPr>
                <p:cNvSpPr txBox="1"/>
                <p:nvPr/>
              </p:nvSpPr>
              <p:spPr>
                <a:xfrm>
                  <a:off x="1119921" y="254047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0</m:t>
                            </m:r>
                          </m:sub>
                        </m:sSub>
                      </m:oMath>
                    </m:oMathPara>
                  </a14:m>
                  <a:endParaRPr lang="en-US" dirty="0"/>
                </a:p>
              </p:txBody>
            </p:sp>
          </mc:Choice>
          <mc:Fallback xmlns="">
            <p:sp>
              <p:nvSpPr>
                <p:cNvPr id="29" name="TextBox 28">
                  <a:extLst>
                    <a:ext uri="{FF2B5EF4-FFF2-40B4-BE49-F238E27FC236}">
                      <a16:creationId xmlns:a16="http://schemas.microsoft.com/office/drawing/2014/main" id="{953A281B-C6DF-446A-A0B6-2EF82AE2281B}"/>
                    </a:ext>
                  </a:extLst>
                </p:cNvPr>
                <p:cNvSpPr txBox="1">
                  <a:spLocks noRot="1" noChangeAspect="1" noMove="1" noResize="1" noEditPoints="1" noAdjustHandles="1" noChangeArrowheads="1" noChangeShapeType="1" noTextEdit="1"/>
                </p:cNvSpPr>
                <p:nvPr/>
              </p:nvSpPr>
              <p:spPr>
                <a:xfrm>
                  <a:off x="1119921" y="2540478"/>
                  <a:ext cx="914400" cy="461665"/>
                </a:xfrm>
                <a:prstGeom prst="rect">
                  <a:avLst/>
                </a:prstGeom>
                <a:blipFill>
                  <a:blip r:embed="rId16"/>
                  <a:stretch>
                    <a:fillRect b="-1333"/>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8FA5C04E-4B55-46F6-ADC8-61139631ED8A}"/>
                </a:ext>
              </a:extLst>
            </p:cNvPr>
            <p:cNvCxnSpPr/>
            <p:nvPr/>
          </p:nvCxnSpPr>
          <p:spPr>
            <a:xfrm>
              <a:off x="931652" y="2976265"/>
              <a:ext cx="1219200" cy="0"/>
            </a:xfrm>
            <a:prstGeom prst="straightConnector1">
              <a:avLst/>
            </a:prstGeom>
            <a:ln w="28575">
              <a:solidFill>
                <a:srgbClr val="1C05C5"/>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Speech Bubble: Oval 31">
            <a:extLst>
              <a:ext uri="{FF2B5EF4-FFF2-40B4-BE49-F238E27FC236}">
                <a16:creationId xmlns:a16="http://schemas.microsoft.com/office/drawing/2014/main" id="{77CB8193-1719-49EE-BCFF-CD5812F649D0}"/>
              </a:ext>
            </a:extLst>
          </p:cNvPr>
          <p:cNvSpPr/>
          <p:nvPr/>
        </p:nvSpPr>
        <p:spPr>
          <a:xfrm>
            <a:off x="5244124" y="888528"/>
            <a:ext cx="3137876" cy="1245072"/>
          </a:xfrm>
          <a:prstGeom prst="wedgeEllipseCallout">
            <a:avLst>
              <a:gd name="adj1" fmla="val -52969"/>
              <a:gd name="adj2" fmla="val 5825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Computationally</a:t>
            </a:r>
          </a:p>
          <a:p>
            <a:pPr algn="ctr"/>
            <a:r>
              <a:rPr lang="en-US" sz="2000" b="1" dirty="0"/>
              <a:t>sound</a:t>
            </a:r>
          </a:p>
          <a:p>
            <a:pPr algn="ctr"/>
            <a:r>
              <a:rPr lang="en-US" sz="2000" b="1" dirty="0"/>
              <a:t>(argument)</a:t>
            </a:r>
            <a:endParaRPr lang="en-US" b="1" dirty="0"/>
          </a:p>
        </p:txBody>
      </p:sp>
    </p:spTree>
    <p:extLst>
      <p:ext uri="{BB962C8B-B14F-4D97-AF65-F5344CB8AC3E}">
        <p14:creationId xmlns:p14="http://schemas.microsoft.com/office/powerpoint/2010/main" val="2182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9" grpId="0"/>
      <p:bldP spid="21" grpId="0"/>
      <p:bldP spid="22" grpId="0" animBg="1"/>
      <p:bldP spid="25" grpId="0"/>
      <p:bldP spid="26" grpId="0"/>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4900" dirty="0"/>
              <a:t>Non-Interactive Arguments</a:t>
            </a:r>
            <a:br>
              <a:rPr lang="en-US" sz="4900" dirty="0">
                <a:solidFill>
                  <a:srgbClr val="FF0000"/>
                </a:solidFill>
              </a:rPr>
            </a:br>
            <a:endParaRPr lang="en-US" sz="4000" dirty="0">
              <a:solidFill>
                <a:srgbClr val="7030A0"/>
              </a:solidFill>
            </a:endParaRPr>
          </a:p>
        </p:txBody>
      </p:sp>
      <p:sp>
        <p:nvSpPr>
          <p:cNvPr id="5" name="Line 12"/>
          <p:cNvSpPr>
            <a:spLocks noChangeShapeType="1"/>
          </p:cNvSpPr>
          <p:nvPr/>
        </p:nvSpPr>
        <p:spPr bwMode="auto">
          <a:xfrm flipH="1">
            <a:off x="3617349" y="3962400"/>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2" name="TextBox 11"/>
              <p:cNvSpPr txBox="1"/>
              <p:nvPr/>
            </p:nvSpPr>
            <p:spPr>
              <a:xfrm>
                <a:off x="2843526" y="2854037"/>
                <a:ext cx="992295"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dirty="0" smtClean="0">
                          <a:solidFill>
                            <a:srgbClr val="FF0000"/>
                          </a:solidFill>
                          <a:latin typeface="Cambria Math"/>
                        </a:rPr>
                        <m:t>𝑃</m:t>
                      </m:r>
                    </m:oMath>
                  </m:oMathPara>
                </a14:m>
                <a:endParaRPr lang="en-US" sz="44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843526" y="2854037"/>
                <a:ext cx="992295" cy="76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188951" y="2854037"/>
                <a:ext cx="72166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a:rPr>
                        <m:t>𝑉</m:t>
                      </m:r>
                    </m:oMath>
                  </m:oMathPara>
                </a14:m>
                <a:endParaRPr lang="en-US" sz="4400"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88951" y="2854037"/>
                <a:ext cx="721669" cy="769441"/>
              </a:xfrm>
              <a:prstGeom prst="rect">
                <a:avLst/>
              </a:prstGeom>
              <a:blipFill>
                <a:blip r:embed="rId4"/>
                <a:stretch>
                  <a:fillRect/>
                </a:stretch>
              </a:blipFill>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id="{EA0E6143-2BFE-44B4-99CD-75A2892B4D5F}"/>
              </a:ext>
            </a:extLst>
          </p:cNvPr>
          <p:cNvSpPr/>
          <p:nvPr/>
        </p:nvSpPr>
        <p:spPr>
          <a:xfrm>
            <a:off x="2667000" y="1676404"/>
            <a:ext cx="3276600" cy="6095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Common Reference String</a:t>
            </a:r>
          </a:p>
          <a:p>
            <a:pPr algn="ctr"/>
            <a:r>
              <a:rPr lang="en-US" dirty="0"/>
              <a:t>(such as a hash function)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E87C4DB-6CDE-40C6-90D7-32247A320C22}"/>
                  </a:ext>
                </a:extLst>
              </p:cNvPr>
              <p:cNvSpPr txBox="1"/>
              <p:nvPr/>
            </p:nvSpPr>
            <p:spPr>
              <a:xfrm>
                <a:off x="3657600" y="2586335"/>
                <a:ext cx="142959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𝐿</m:t>
                      </m:r>
                    </m:oMath>
                  </m:oMathPara>
                </a14:m>
                <a:endParaRPr lang="en-US" sz="2400" dirty="0"/>
              </a:p>
            </p:txBody>
          </p:sp>
        </mc:Choice>
        <mc:Fallback xmlns="">
          <p:sp>
            <p:nvSpPr>
              <p:cNvPr id="8" name="TextBox 7">
                <a:extLst>
                  <a:ext uri="{FF2B5EF4-FFF2-40B4-BE49-F238E27FC236}">
                    <a16:creationId xmlns:a16="http://schemas.microsoft.com/office/drawing/2014/main" id="{FE87C4DB-6CDE-40C6-90D7-32247A320C22}"/>
                  </a:ext>
                </a:extLst>
              </p:cNvPr>
              <p:cNvSpPr txBox="1">
                <a:spLocks noRot="1" noChangeAspect="1" noMove="1" noResize="1" noEditPoints="1" noAdjustHandles="1" noChangeArrowheads="1" noChangeShapeType="1" noTextEdit="1"/>
              </p:cNvSpPr>
              <p:nvPr/>
            </p:nvSpPr>
            <p:spPr>
              <a:xfrm>
                <a:off x="3657600" y="2586335"/>
                <a:ext cx="1429593" cy="4616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69711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079997A-DB69-4CC6-B943-FF4E08F2BF54}"/>
              </a:ext>
            </a:extLst>
          </p:cNvPr>
          <p:cNvSpPr/>
          <p:nvPr/>
        </p:nvSpPr>
        <p:spPr>
          <a:xfrm>
            <a:off x="1524000" y="609600"/>
            <a:ext cx="6019800" cy="113355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Succinct doubly-efficient public-coin interactive proof</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381C929-D40C-4FEB-BF83-30B94C52DA8C}"/>
                  </a:ext>
                </a:extLst>
              </p:cNvPr>
              <p:cNvSpPr txBox="1"/>
              <p:nvPr/>
            </p:nvSpPr>
            <p:spPr>
              <a:xfrm>
                <a:off x="3996904" y="2057400"/>
                <a:ext cx="113554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p>
            </p:txBody>
          </p:sp>
        </mc:Choice>
        <mc:Fallback xmlns="">
          <p:sp>
            <p:nvSpPr>
              <p:cNvPr id="5" name="TextBox 4">
                <a:extLst>
                  <a:ext uri="{FF2B5EF4-FFF2-40B4-BE49-F238E27FC236}">
                    <a16:creationId xmlns:a16="http://schemas.microsoft.com/office/drawing/2014/main" id="{B381C929-D40C-4FEB-BF83-30B94C52DA8C}"/>
                  </a:ext>
                </a:extLst>
              </p:cNvPr>
              <p:cNvSpPr txBox="1">
                <a:spLocks noRot="1" noChangeAspect="1" noMove="1" noResize="1" noEditPoints="1" noAdjustHandles="1" noChangeArrowheads="1" noChangeShapeType="1" noTextEdit="1"/>
              </p:cNvSpPr>
              <p:nvPr/>
            </p:nvSpPr>
            <p:spPr>
              <a:xfrm>
                <a:off x="3996904" y="2057400"/>
                <a:ext cx="1135541" cy="584775"/>
              </a:xfrm>
              <a:prstGeom prst="rect">
                <a:avLst/>
              </a:prstGeom>
              <a:blipFill>
                <a:blip r:embed="rId2"/>
                <a:stretch>
                  <a:fillRect/>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AE8B1660-EF1F-44C0-ABE5-04A9896A2EFA}"/>
              </a:ext>
            </a:extLst>
          </p:cNvPr>
          <p:cNvSpPr/>
          <p:nvPr/>
        </p:nvSpPr>
        <p:spPr>
          <a:xfrm>
            <a:off x="2111558" y="2895600"/>
            <a:ext cx="4975042" cy="11228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Fiat-Shamir paradigm</a:t>
            </a:r>
          </a:p>
        </p:txBody>
      </p:sp>
      <p:sp>
        <p:nvSpPr>
          <p:cNvPr id="7" name="Arrow: Down 6">
            <a:extLst>
              <a:ext uri="{FF2B5EF4-FFF2-40B4-BE49-F238E27FC236}">
                <a16:creationId xmlns:a16="http://schemas.microsoft.com/office/drawing/2014/main" id="{0A08EE28-7213-442F-B544-D0E3F142BEBE}"/>
              </a:ext>
            </a:extLst>
          </p:cNvPr>
          <p:cNvSpPr/>
          <p:nvPr/>
        </p:nvSpPr>
        <p:spPr>
          <a:xfrm>
            <a:off x="4343400" y="4419600"/>
            <a:ext cx="457200" cy="762000"/>
          </a:xfrm>
          <a:prstGeom prst="downArrow">
            <a:avLst/>
          </a:prstGeom>
          <a:solidFill>
            <a:srgbClr val="C9079F"/>
          </a:solidFill>
          <a:ln>
            <a:solidFill>
              <a:srgbClr val="C90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7AF8DE8-E255-4243-90A6-F0C1FBDCD139}"/>
              </a:ext>
            </a:extLst>
          </p:cNvPr>
          <p:cNvSpPr/>
          <p:nvPr/>
        </p:nvSpPr>
        <p:spPr>
          <a:xfrm>
            <a:off x="2035359" y="5486400"/>
            <a:ext cx="4975041" cy="11228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Succinct non-interactive argument</a:t>
            </a:r>
          </a:p>
          <a:p>
            <a:pPr algn="ctr"/>
            <a:r>
              <a:rPr lang="en-US" sz="2400" dirty="0"/>
              <a:t>(SNARG)</a:t>
            </a:r>
          </a:p>
        </p:txBody>
      </p:sp>
    </p:spTree>
    <p:extLst>
      <p:ext uri="{BB962C8B-B14F-4D97-AF65-F5344CB8AC3E}">
        <p14:creationId xmlns:p14="http://schemas.microsoft.com/office/powerpoint/2010/main" val="3153373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079997A-DB69-4CC6-B943-FF4E08F2BF54}"/>
              </a:ext>
            </a:extLst>
          </p:cNvPr>
          <p:cNvSpPr/>
          <p:nvPr/>
        </p:nvSpPr>
        <p:spPr>
          <a:xfrm>
            <a:off x="2362200" y="609600"/>
            <a:ext cx="4286392" cy="113355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Doubly-Efficient IP for bounded depth computations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381C929-D40C-4FEB-BF83-30B94C52DA8C}"/>
                  </a:ext>
                </a:extLst>
              </p:cNvPr>
              <p:cNvSpPr txBox="1"/>
              <p:nvPr/>
            </p:nvSpPr>
            <p:spPr>
              <a:xfrm>
                <a:off x="3996904" y="2057400"/>
                <a:ext cx="113554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p>
            </p:txBody>
          </p:sp>
        </mc:Choice>
        <mc:Fallback xmlns="">
          <p:sp>
            <p:nvSpPr>
              <p:cNvPr id="5" name="TextBox 4">
                <a:extLst>
                  <a:ext uri="{FF2B5EF4-FFF2-40B4-BE49-F238E27FC236}">
                    <a16:creationId xmlns:a16="http://schemas.microsoft.com/office/drawing/2014/main" id="{B381C929-D40C-4FEB-BF83-30B94C52DA8C}"/>
                  </a:ext>
                </a:extLst>
              </p:cNvPr>
              <p:cNvSpPr txBox="1">
                <a:spLocks noRot="1" noChangeAspect="1" noMove="1" noResize="1" noEditPoints="1" noAdjustHandles="1" noChangeArrowheads="1" noChangeShapeType="1" noTextEdit="1"/>
              </p:cNvSpPr>
              <p:nvPr/>
            </p:nvSpPr>
            <p:spPr>
              <a:xfrm>
                <a:off x="3996904" y="2057400"/>
                <a:ext cx="1135541" cy="584775"/>
              </a:xfrm>
              <a:prstGeom prst="rect">
                <a:avLst/>
              </a:prstGeom>
              <a:blipFill>
                <a:blip r:embed="rId2"/>
                <a:stretch>
                  <a:fillRect/>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AE8B1660-EF1F-44C0-ABE5-04A9896A2EFA}"/>
              </a:ext>
            </a:extLst>
          </p:cNvPr>
          <p:cNvSpPr/>
          <p:nvPr/>
        </p:nvSpPr>
        <p:spPr>
          <a:xfrm>
            <a:off x="2111558" y="2895600"/>
            <a:ext cx="4975042" cy="11228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Fiat-Shamir paradigm</a:t>
            </a:r>
          </a:p>
        </p:txBody>
      </p:sp>
      <p:sp>
        <p:nvSpPr>
          <p:cNvPr id="7" name="Arrow: Down 6">
            <a:extLst>
              <a:ext uri="{FF2B5EF4-FFF2-40B4-BE49-F238E27FC236}">
                <a16:creationId xmlns:a16="http://schemas.microsoft.com/office/drawing/2014/main" id="{0A08EE28-7213-442F-B544-D0E3F142BEBE}"/>
              </a:ext>
            </a:extLst>
          </p:cNvPr>
          <p:cNvSpPr/>
          <p:nvPr/>
        </p:nvSpPr>
        <p:spPr>
          <a:xfrm>
            <a:off x="4343400" y="4419600"/>
            <a:ext cx="457200" cy="762000"/>
          </a:xfrm>
          <a:prstGeom prst="downArrow">
            <a:avLst/>
          </a:prstGeom>
          <a:solidFill>
            <a:srgbClr val="C9079F"/>
          </a:solidFill>
          <a:ln>
            <a:solidFill>
              <a:srgbClr val="C90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7AF8DE8-E255-4243-90A6-F0C1FBDCD139}"/>
              </a:ext>
            </a:extLst>
          </p:cNvPr>
          <p:cNvSpPr/>
          <p:nvPr/>
        </p:nvSpPr>
        <p:spPr>
          <a:xfrm>
            <a:off x="2035359" y="5486400"/>
            <a:ext cx="4975041" cy="11228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SNARG for bounded depth computations</a:t>
            </a:r>
          </a:p>
        </p:txBody>
      </p:sp>
    </p:spTree>
    <p:extLst>
      <p:ext uri="{BB962C8B-B14F-4D97-AF65-F5344CB8AC3E}">
        <p14:creationId xmlns:p14="http://schemas.microsoft.com/office/powerpoint/2010/main" val="3400667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58899" y="4909319"/>
            <a:ext cx="2684902" cy="577081"/>
          </a:xfrm>
          <a:prstGeom prst="rect">
            <a:avLst/>
          </a:prstGeom>
          <a:ln w="38100">
            <a:solidFill>
              <a:srgbClr val="1C05C5"/>
            </a:solidFill>
          </a:ln>
        </p:spPr>
        <p:txBody>
          <a:bodyPr wrap="square">
            <a:spAutoFit/>
          </a:bodyPr>
          <a:lstStyle/>
          <a:p>
            <a:pPr algn="ctr"/>
            <a:r>
              <a:rPr lang="en-US" b="1" dirty="0"/>
              <a:t>Scalable Zero Knowledge</a:t>
            </a:r>
            <a:endParaRPr lang="en-US" sz="1350" b="1" dirty="0"/>
          </a:p>
          <a:p>
            <a:pPr algn="ctr"/>
            <a:r>
              <a:rPr lang="en-US" sz="1350" dirty="0">
                <a:solidFill>
                  <a:srgbClr val="58267E"/>
                </a:solidFill>
              </a:rPr>
              <a:t>[BCTZ14]</a:t>
            </a:r>
          </a:p>
        </p:txBody>
      </p:sp>
      <p:sp>
        <p:nvSpPr>
          <p:cNvPr id="10" name="Rectangle 9"/>
          <p:cNvSpPr/>
          <p:nvPr/>
        </p:nvSpPr>
        <p:spPr>
          <a:xfrm rot="858797">
            <a:off x="5653118" y="3505876"/>
            <a:ext cx="2083133" cy="577081"/>
          </a:xfrm>
          <a:prstGeom prst="rect">
            <a:avLst/>
          </a:prstGeom>
          <a:ln w="38100">
            <a:solidFill>
              <a:srgbClr val="1C05C5"/>
            </a:solidFill>
          </a:ln>
        </p:spPr>
        <p:txBody>
          <a:bodyPr wrap="square">
            <a:spAutoFit/>
          </a:bodyPr>
          <a:lstStyle/>
          <a:p>
            <a:pPr algn="ctr"/>
            <a:r>
              <a:rPr lang="en-US" b="1" dirty="0"/>
              <a:t>Pinocchio/</a:t>
            </a:r>
            <a:r>
              <a:rPr lang="en-US" b="1" dirty="0" err="1"/>
              <a:t>libSnark</a:t>
            </a:r>
            <a:endParaRPr lang="en-US" b="1" dirty="0"/>
          </a:p>
          <a:p>
            <a:pPr algn="ctr"/>
            <a:r>
              <a:rPr lang="en-US" sz="1350" dirty="0">
                <a:solidFill>
                  <a:srgbClr val="58267E"/>
                </a:solidFill>
              </a:rPr>
              <a:t>[PHGR13, BCGTV</a:t>
            </a:r>
            <a:r>
              <a:rPr lang="en-US" sz="1350" dirty="0">
                <a:solidFill>
                  <a:srgbClr val="7030A0"/>
                </a:solidFill>
              </a:rPr>
              <a:t>13]</a:t>
            </a:r>
          </a:p>
        </p:txBody>
      </p:sp>
      <p:sp>
        <p:nvSpPr>
          <p:cNvPr id="14" name="Rectangle 13"/>
          <p:cNvSpPr/>
          <p:nvPr/>
        </p:nvSpPr>
        <p:spPr>
          <a:xfrm>
            <a:off x="1593980" y="2390626"/>
            <a:ext cx="1207061" cy="577081"/>
          </a:xfrm>
          <a:prstGeom prst="rect">
            <a:avLst/>
          </a:prstGeom>
          <a:ln w="38100">
            <a:solidFill>
              <a:srgbClr val="1C05C5"/>
            </a:solidFill>
          </a:ln>
        </p:spPr>
        <p:txBody>
          <a:bodyPr wrap="square">
            <a:spAutoFit/>
          </a:bodyPr>
          <a:lstStyle/>
          <a:p>
            <a:pPr algn="ctr"/>
            <a:r>
              <a:rPr lang="en-US" b="1" dirty="0"/>
              <a:t>Pepper</a:t>
            </a:r>
          </a:p>
          <a:p>
            <a:pPr algn="ctr"/>
            <a:r>
              <a:rPr lang="en-US" sz="1350" dirty="0">
                <a:solidFill>
                  <a:srgbClr val="58267E"/>
                </a:solidFill>
              </a:rPr>
              <a:t>[SMBW12]</a:t>
            </a:r>
          </a:p>
        </p:txBody>
      </p:sp>
      <p:sp>
        <p:nvSpPr>
          <p:cNvPr id="20" name="Rectangle 19"/>
          <p:cNvSpPr/>
          <p:nvPr/>
        </p:nvSpPr>
        <p:spPr>
          <a:xfrm rot="734250">
            <a:off x="4996472" y="4031777"/>
            <a:ext cx="1492811" cy="577081"/>
          </a:xfrm>
          <a:prstGeom prst="rect">
            <a:avLst/>
          </a:prstGeom>
          <a:ln w="38100">
            <a:solidFill>
              <a:srgbClr val="1C05C5"/>
            </a:solidFill>
          </a:ln>
        </p:spPr>
        <p:txBody>
          <a:bodyPr wrap="square">
            <a:spAutoFit/>
          </a:bodyPr>
          <a:lstStyle/>
          <a:p>
            <a:pPr algn="ctr"/>
            <a:r>
              <a:rPr lang="en-US" b="1" dirty="0" err="1"/>
              <a:t>Zaatar</a:t>
            </a:r>
            <a:endParaRPr lang="en-US" b="1" dirty="0"/>
          </a:p>
          <a:p>
            <a:pPr algn="ctr"/>
            <a:r>
              <a:rPr lang="en-US" sz="1350" dirty="0">
                <a:solidFill>
                  <a:srgbClr val="58267E"/>
                </a:solidFill>
              </a:rPr>
              <a:t>[SBVBPW13]</a:t>
            </a:r>
          </a:p>
        </p:txBody>
      </p:sp>
      <p:sp>
        <p:nvSpPr>
          <p:cNvPr id="25" name="Rectangle 24"/>
          <p:cNvSpPr/>
          <p:nvPr/>
        </p:nvSpPr>
        <p:spPr>
          <a:xfrm>
            <a:off x="3314700" y="2605817"/>
            <a:ext cx="1257300" cy="577081"/>
          </a:xfrm>
          <a:prstGeom prst="rect">
            <a:avLst/>
          </a:prstGeom>
          <a:ln w="38100">
            <a:solidFill>
              <a:srgbClr val="1C05C5"/>
            </a:solidFill>
          </a:ln>
        </p:spPr>
        <p:txBody>
          <a:bodyPr wrap="square">
            <a:spAutoFit/>
          </a:bodyPr>
          <a:lstStyle/>
          <a:p>
            <a:pPr algn="ctr"/>
            <a:r>
              <a:rPr lang="en-US" b="1" dirty="0"/>
              <a:t>Ginger</a:t>
            </a:r>
          </a:p>
          <a:p>
            <a:pPr algn="ctr"/>
            <a:r>
              <a:rPr lang="en-US" sz="1350" dirty="0">
                <a:solidFill>
                  <a:srgbClr val="58267E"/>
                </a:solidFill>
              </a:rPr>
              <a:t>[SVPBBW12]</a:t>
            </a:r>
          </a:p>
        </p:txBody>
      </p:sp>
      <p:sp>
        <p:nvSpPr>
          <p:cNvPr id="27" name="Rectangle 26"/>
          <p:cNvSpPr/>
          <p:nvPr/>
        </p:nvSpPr>
        <p:spPr>
          <a:xfrm rot="1493561">
            <a:off x="3372572" y="4104050"/>
            <a:ext cx="1264211" cy="577081"/>
          </a:xfrm>
          <a:prstGeom prst="rect">
            <a:avLst/>
          </a:prstGeom>
          <a:ln w="38100">
            <a:solidFill>
              <a:srgbClr val="1C05C5"/>
            </a:solidFill>
          </a:ln>
        </p:spPr>
        <p:txBody>
          <a:bodyPr wrap="square">
            <a:spAutoFit/>
          </a:bodyPr>
          <a:lstStyle/>
          <a:p>
            <a:pPr algn="ctr"/>
            <a:r>
              <a:rPr lang="en-US" b="1" dirty="0"/>
              <a:t>Pantry</a:t>
            </a:r>
          </a:p>
          <a:p>
            <a:pPr algn="ctr"/>
            <a:r>
              <a:rPr lang="en-US" sz="1350" dirty="0">
                <a:solidFill>
                  <a:srgbClr val="58267E"/>
                </a:solidFill>
              </a:rPr>
              <a:t>[BFRSBW13]</a:t>
            </a:r>
          </a:p>
        </p:txBody>
      </p:sp>
      <p:sp>
        <p:nvSpPr>
          <p:cNvPr id="28" name="Rectangle 27"/>
          <p:cNvSpPr/>
          <p:nvPr/>
        </p:nvSpPr>
        <p:spPr>
          <a:xfrm>
            <a:off x="1771650" y="4109219"/>
            <a:ext cx="1314450" cy="577081"/>
          </a:xfrm>
          <a:prstGeom prst="rect">
            <a:avLst/>
          </a:prstGeom>
          <a:ln w="38100">
            <a:solidFill>
              <a:srgbClr val="1C05C5"/>
            </a:solidFill>
          </a:ln>
        </p:spPr>
        <p:txBody>
          <a:bodyPr wrap="square">
            <a:spAutoFit/>
          </a:bodyPr>
          <a:lstStyle/>
          <a:p>
            <a:pPr algn="ctr"/>
            <a:r>
              <a:rPr lang="en-US" b="1" dirty="0"/>
              <a:t>Buffet</a:t>
            </a:r>
          </a:p>
          <a:p>
            <a:pPr algn="ctr"/>
            <a:r>
              <a:rPr lang="en-US" sz="1350" dirty="0">
                <a:solidFill>
                  <a:srgbClr val="58267E"/>
                </a:solidFill>
              </a:rPr>
              <a:t>[WSRBW15]</a:t>
            </a:r>
          </a:p>
        </p:txBody>
      </p:sp>
      <p:sp>
        <p:nvSpPr>
          <p:cNvPr id="29" name="Rectangle 28"/>
          <p:cNvSpPr/>
          <p:nvPr/>
        </p:nvSpPr>
        <p:spPr>
          <a:xfrm>
            <a:off x="1487049" y="4852169"/>
            <a:ext cx="2684902" cy="577081"/>
          </a:xfrm>
          <a:prstGeom prst="rect">
            <a:avLst/>
          </a:prstGeom>
          <a:ln w="38100">
            <a:solidFill>
              <a:srgbClr val="1C05C5"/>
            </a:solidFill>
          </a:ln>
        </p:spPr>
        <p:txBody>
          <a:bodyPr wrap="square">
            <a:spAutoFit/>
          </a:bodyPr>
          <a:lstStyle/>
          <a:p>
            <a:pPr algn="ctr"/>
            <a:r>
              <a:rPr lang="en-US" b="1" dirty="0"/>
              <a:t>Proof Carrying Data</a:t>
            </a:r>
          </a:p>
          <a:p>
            <a:pPr algn="ctr"/>
            <a:r>
              <a:rPr lang="en-US" sz="1350" dirty="0">
                <a:solidFill>
                  <a:srgbClr val="58267E"/>
                </a:solidFill>
              </a:rPr>
              <a:t>[BCTV14, CTV15]</a:t>
            </a:r>
          </a:p>
        </p:txBody>
      </p:sp>
      <p:sp>
        <p:nvSpPr>
          <p:cNvPr id="19" name="Rectangle 18"/>
          <p:cNvSpPr/>
          <p:nvPr/>
        </p:nvSpPr>
        <p:spPr>
          <a:xfrm rot="709858">
            <a:off x="2406569" y="1750973"/>
            <a:ext cx="1207061" cy="577081"/>
          </a:xfrm>
          <a:prstGeom prst="rect">
            <a:avLst/>
          </a:prstGeom>
          <a:ln w="38100">
            <a:solidFill>
              <a:srgbClr val="1C05C5"/>
            </a:solidFill>
          </a:ln>
        </p:spPr>
        <p:txBody>
          <a:bodyPr wrap="square">
            <a:spAutoFit/>
          </a:bodyPr>
          <a:lstStyle/>
          <a:p>
            <a:pPr algn="ctr"/>
            <a:r>
              <a:rPr lang="en-US" b="1" dirty="0"/>
              <a:t>Hyrax</a:t>
            </a:r>
          </a:p>
          <a:p>
            <a:pPr algn="ctr"/>
            <a:r>
              <a:rPr lang="en-US" sz="1350" dirty="0">
                <a:solidFill>
                  <a:srgbClr val="58267E"/>
                </a:solidFill>
              </a:rPr>
              <a:t>[WTSTW17]</a:t>
            </a:r>
          </a:p>
        </p:txBody>
      </p:sp>
      <p:sp>
        <p:nvSpPr>
          <p:cNvPr id="21" name="Rectangle 20"/>
          <p:cNvSpPr/>
          <p:nvPr/>
        </p:nvSpPr>
        <p:spPr>
          <a:xfrm rot="617026">
            <a:off x="5782634" y="1726021"/>
            <a:ext cx="1207061" cy="577081"/>
          </a:xfrm>
          <a:prstGeom prst="rect">
            <a:avLst/>
          </a:prstGeom>
          <a:ln w="38100">
            <a:solidFill>
              <a:srgbClr val="1C05C5"/>
            </a:solidFill>
          </a:ln>
        </p:spPr>
        <p:txBody>
          <a:bodyPr wrap="square">
            <a:spAutoFit/>
          </a:bodyPr>
          <a:lstStyle/>
          <a:p>
            <a:pPr algn="ctr"/>
            <a:r>
              <a:rPr lang="en-US" b="1" dirty="0"/>
              <a:t>Zebra</a:t>
            </a:r>
          </a:p>
          <a:p>
            <a:pPr algn="ctr"/>
            <a:r>
              <a:rPr lang="en-US" sz="1350" dirty="0">
                <a:solidFill>
                  <a:srgbClr val="58267E"/>
                </a:solidFill>
              </a:rPr>
              <a:t>[WHGSW16]</a:t>
            </a:r>
          </a:p>
        </p:txBody>
      </p:sp>
      <p:sp>
        <p:nvSpPr>
          <p:cNvPr id="22" name="Rectangle 21"/>
          <p:cNvSpPr/>
          <p:nvPr/>
        </p:nvSpPr>
        <p:spPr>
          <a:xfrm rot="1355537">
            <a:off x="4002945" y="1895698"/>
            <a:ext cx="1323356" cy="577081"/>
          </a:xfrm>
          <a:prstGeom prst="rect">
            <a:avLst/>
          </a:prstGeom>
          <a:ln w="38100">
            <a:solidFill>
              <a:srgbClr val="1C05C5"/>
            </a:solidFill>
          </a:ln>
        </p:spPr>
        <p:txBody>
          <a:bodyPr wrap="square">
            <a:spAutoFit/>
          </a:bodyPr>
          <a:lstStyle/>
          <a:p>
            <a:pPr algn="ctr"/>
            <a:r>
              <a:rPr lang="en-US" b="1" dirty="0"/>
              <a:t>Giraffe</a:t>
            </a:r>
          </a:p>
          <a:p>
            <a:pPr algn="ctr"/>
            <a:r>
              <a:rPr lang="en-US" sz="1350" dirty="0">
                <a:solidFill>
                  <a:srgbClr val="7030A0"/>
                </a:solidFill>
              </a:rPr>
              <a:t>[WJBSTWW17]</a:t>
            </a:r>
            <a:endParaRPr lang="en-US" sz="1350" dirty="0">
              <a:solidFill>
                <a:srgbClr val="58267E"/>
              </a:solidFill>
            </a:endParaRPr>
          </a:p>
        </p:txBody>
      </p:sp>
      <p:sp>
        <p:nvSpPr>
          <p:cNvPr id="23" name="Rectangle 22"/>
          <p:cNvSpPr/>
          <p:nvPr/>
        </p:nvSpPr>
        <p:spPr>
          <a:xfrm rot="20613560">
            <a:off x="1596772" y="3252390"/>
            <a:ext cx="1207061" cy="577081"/>
          </a:xfrm>
          <a:prstGeom prst="rect">
            <a:avLst/>
          </a:prstGeom>
          <a:ln w="38100">
            <a:solidFill>
              <a:srgbClr val="1C05C5"/>
            </a:solidFill>
          </a:ln>
        </p:spPr>
        <p:txBody>
          <a:bodyPr wrap="square">
            <a:spAutoFit/>
          </a:bodyPr>
          <a:lstStyle/>
          <a:p>
            <a:pPr algn="ctr"/>
            <a:r>
              <a:rPr lang="en-US" b="1" dirty="0" err="1"/>
              <a:t>Ligero</a:t>
            </a:r>
            <a:endParaRPr lang="en-US" b="1" dirty="0"/>
          </a:p>
          <a:p>
            <a:pPr algn="ctr"/>
            <a:r>
              <a:rPr lang="en-US" sz="1350" dirty="0">
                <a:solidFill>
                  <a:srgbClr val="58267E"/>
                </a:solidFill>
              </a:rPr>
              <a:t>[AHIV17]</a:t>
            </a:r>
          </a:p>
        </p:txBody>
      </p:sp>
      <p:sp>
        <p:nvSpPr>
          <p:cNvPr id="26" name="Rectangle 25"/>
          <p:cNvSpPr/>
          <p:nvPr/>
        </p:nvSpPr>
        <p:spPr>
          <a:xfrm rot="21425224">
            <a:off x="5842434" y="2573859"/>
            <a:ext cx="1459760" cy="577081"/>
          </a:xfrm>
          <a:prstGeom prst="rect">
            <a:avLst/>
          </a:prstGeom>
          <a:ln w="38100">
            <a:solidFill>
              <a:srgbClr val="1C05C5"/>
            </a:solidFill>
          </a:ln>
        </p:spPr>
        <p:txBody>
          <a:bodyPr wrap="square">
            <a:spAutoFit/>
          </a:bodyPr>
          <a:lstStyle/>
          <a:p>
            <a:pPr algn="ctr"/>
            <a:r>
              <a:rPr lang="en-US" b="1" dirty="0"/>
              <a:t>Bulletproof</a:t>
            </a:r>
          </a:p>
          <a:p>
            <a:pPr algn="ctr"/>
            <a:r>
              <a:rPr lang="en-US" sz="1350" dirty="0">
                <a:solidFill>
                  <a:srgbClr val="58267E"/>
                </a:solidFill>
              </a:rPr>
              <a:t>[BBPWM18]</a:t>
            </a:r>
          </a:p>
        </p:txBody>
      </p:sp>
      <p:sp>
        <p:nvSpPr>
          <p:cNvPr id="30" name="Rectangle 29"/>
          <p:cNvSpPr/>
          <p:nvPr/>
        </p:nvSpPr>
        <p:spPr>
          <a:xfrm rot="21425224">
            <a:off x="3727884" y="3259659"/>
            <a:ext cx="1459760" cy="577081"/>
          </a:xfrm>
          <a:prstGeom prst="rect">
            <a:avLst/>
          </a:prstGeom>
          <a:ln w="38100">
            <a:solidFill>
              <a:srgbClr val="1C05C5"/>
            </a:solidFill>
          </a:ln>
        </p:spPr>
        <p:txBody>
          <a:bodyPr wrap="square">
            <a:spAutoFit/>
          </a:bodyPr>
          <a:lstStyle/>
          <a:p>
            <a:pPr algn="ctr"/>
            <a:r>
              <a:rPr lang="en-US" b="1" dirty="0" err="1"/>
              <a:t>libSTARK</a:t>
            </a:r>
            <a:endParaRPr lang="en-US" b="1" dirty="0"/>
          </a:p>
          <a:p>
            <a:pPr algn="ctr"/>
            <a:r>
              <a:rPr lang="en-US" sz="1350" dirty="0">
                <a:solidFill>
                  <a:srgbClr val="58267E"/>
                </a:solidFill>
              </a:rPr>
              <a:t>[BBHR18]</a:t>
            </a:r>
          </a:p>
        </p:txBody>
      </p:sp>
      <p:sp>
        <p:nvSpPr>
          <p:cNvPr id="24" name="Title 1"/>
          <p:cNvSpPr>
            <a:spLocks noGrp="1"/>
          </p:cNvSpPr>
          <p:nvPr>
            <p:ph type="title"/>
          </p:nvPr>
        </p:nvSpPr>
        <p:spPr>
          <a:xfrm>
            <a:off x="1400175" y="228600"/>
            <a:ext cx="5915025" cy="994172"/>
          </a:xfrm>
        </p:spPr>
        <p:txBody>
          <a:bodyPr>
            <a:normAutofit/>
          </a:bodyPr>
          <a:lstStyle/>
          <a:p>
            <a:pPr algn="ctr"/>
            <a:r>
              <a:rPr lang="en-US" sz="4000" dirty="0">
                <a:latin typeface="From Where You Are"/>
              </a:rPr>
              <a:t>From Theory to Practice</a:t>
            </a:r>
          </a:p>
        </p:txBody>
      </p:sp>
    </p:spTree>
    <p:extLst>
      <p:ext uri="{BB962C8B-B14F-4D97-AF65-F5344CB8AC3E}">
        <p14:creationId xmlns:p14="http://schemas.microsoft.com/office/powerpoint/2010/main" val="1530591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Eliminating Depth Restriction</a:t>
            </a:r>
          </a:p>
        </p:txBody>
      </p:sp>
      <p:sp>
        <p:nvSpPr>
          <p:cNvPr id="3" name="Content Placeholder 2"/>
          <p:cNvSpPr>
            <a:spLocks noGrp="1"/>
          </p:cNvSpPr>
          <p:nvPr>
            <p:ph idx="1"/>
          </p:nvPr>
        </p:nvSpPr>
        <p:spPr>
          <a:xfrm>
            <a:off x="457200" y="1600201"/>
            <a:ext cx="8229600" cy="685800"/>
          </a:xfrm>
        </p:spPr>
        <p:txBody>
          <a:bodyPr/>
          <a:lstStyle/>
          <a:p>
            <a:pPr marL="0" indent="0">
              <a:buNone/>
            </a:pPr>
            <a:r>
              <a:rPr lang="en-US" b="1" dirty="0">
                <a:solidFill>
                  <a:srgbClr val="FF0000"/>
                </a:solidFill>
              </a:rPr>
              <a:t>Idea:</a:t>
            </a:r>
            <a:r>
              <a:rPr lang="en-US" dirty="0">
                <a:solidFill>
                  <a:srgbClr val="FF0000"/>
                </a:solidFill>
              </a:rPr>
              <a:t>  </a:t>
            </a:r>
            <a:r>
              <a:rPr lang="en-US" dirty="0"/>
              <a:t>Convert computation to low-depth circuit!</a:t>
            </a:r>
          </a:p>
        </p:txBody>
      </p:sp>
      <p:sp>
        <p:nvSpPr>
          <p:cNvPr id="5" name="Right Arrow 4"/>
          <p:cNvSpPr/>
          <p:nvPr/>
        </p:nvSpPr>
        <p:spPr>
          <a:xfrm>
            <a:off x="2895600" y="3886200"/>
            <a:ext cx="990600" cy="4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251"/>
          <p:cNvGrpSpPr/>
          <p:nvPr/>
        </p:nvGrpSpPr>
        <p:grpSpPr>
          <a:xfrm>
            <a:off x="254001" y="2506133"/>
            <a:ext cx="2260599" cy="3908632"/>
            <a:chOff x="254001" y="2506133"/>
            <a:chExt cx="2260599" cy="3908632"/>
          </a:xfrm>
        </p:grpSpPr>
        <p:sp>
          <p:nvSpPr>
            <p:cNvPr id="4" name="Rectangle 3"/>
            <p:cNvSpPr/>
            <p:nvPr/>
          </p:nvSpPr>
          <p:spPr>
            <a:xfrm>
              <a:off x="838200" y="2590800"/>
              <a:ext cx="1676400" cy="3505200"/>
            </a:xfrm>
            <a:prstGeom prst="rect">
              <a:avLst/>
            </a:prstGeom>
            <a:solidFill>
              <a:srgbClr val="FF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1"/>
            <p:cNvSpPr>
              <a:spLocks noChangeArrowheads="1"/>
            </p:cNvSpPr>
            <p:nvPr/>
          </p:nvSpPr>
          <p:spPr bwMode="auto">
            <a:xfrm>
              <a:off x="852453" y="5418667"/>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143" name="Rectangle 121"/>
            <p:cNvSpPr>
              <a:spLocks noChangeArrowheads="1"/>
            </p:cNvSpPr>
            <p:nvPr/>
          </p:nvSpPr>
          <p:spPr bwMode="auto">
            <a:xfrm>
              <a:off x="838200" y="5693757"/>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177" name="Oval 8"/>
            <p:cNvSpPr>
              <a:spLocks noChangeArrowheads="1"/>
            </p:cNvSpPr>
            <p:nvPr/>
          </p:nvSpPr>
          <p:spPr bwMode="auto">
            <a:xfrm>
              <a:off x="1261180" y="602356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78" name="Oval 9"/>
            <p:cNvSpPr>
              <a:spLocks noChangeArrowheads="1"/>
            </p:cNvSpPr>
            <p:nvPr/>
          </p:nvSpPr>
          <p:spPr bwMode="auto">
            <a:xfrm>
              <a:off x="1485268" y="602356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79" name="Oval 10"/>
            <p:cNvSpPr>
              <a:spLocks noChangeArrowheads="1"/>
            </p:cNvSpPr>
            <p:nvPr/>
          </p:nvSpPr>
          <p:spPr bwMode="auto">
            <a:xfrm>
              <a:off x="1794901" y="602356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0" name="Oval 13"/>
            <p:cNvSpPr>
              <a:spLocks noChangeArrowheads="1"/>
            </p:cNvSpPr>
            <p:nvPr/>
          </p:nvSpPr>
          <p:spPr bwMode="auto">
            <a:xfrm>
              <a:off x="1144951" y="5707718"/>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1" name="Oval 14"/>
            <p:cNvSpPr>
              <a:spLocks noChangeArrowheads="1"/>
            </p:cNvSpPr>
            <p:nvPr/>
          </p:nvSpPr>
          <p:spPr bwMode="auto">
            <a:xfrm>
              <a:off x="1591269" y="5707718"/>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2" name="Oval 15"/>
            <p:cNvSpPr>
              <a:spLocks noChangeArrowheads="1"/>
            </p:cNvSpPr>
            <p:nvPr/>
          </p:nvSpPr>
          <p:spPr bwMode="auto">
            <a:xfrm>
              <a:off x="1903691" y="5707718"/>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3" name="Oval 17"/>
            <p:cNvSpPr>
              <a:spLocks noChangeArrowheads="1"/>
            </p:cNvSpPr>
            <p:nvPr/>
          </p:nvSpPr>
          <p:spPr bwMode="auto">
            <a:xfrm>
              <a:off x="1368110" y="543699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4" name="Oval 18"/>
            <p:cNvSpPr>
              <a:spLocks noChangeArrowheads="1"/>
            </p:cNvSpPr>
            <p:nvPr/>
          </p:nvSpPr>
          <p:spPr bwMode="auto">
            <a:xfrm>
              <a:off x="1725164" y="543699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5" name="Line 20"/>
            <p:cNvSpPr>
              <a:spLocks noChangeShapeType="1"/>
            </p:cNvSpPr>
            <p:nvPr/>
          </p:nvSpPr>
          <p:spPr bwMode="auto">
            <a:xfrm flipH="1" flipV="1">
              <a:off x="1234215" y="5843080"/>
              <a:ext cx="89263"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6" name="Line 21"/>
            <p:cNvSpPr>
              <a:spLocks noChangeShapeType="1"/>
            </p:cNvSpPr>
            <p:nvPr/>
          </p:nvSpPr>
          <p:spPr bwMode="auto">
            <a:xfrm flipH="1" flipV="1">
              <a:off x="1278847" y="5797959"/>
              <a:ext cx="253843" cy="231244"/>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7" name="Line 22"/>
            <p:cNvSpPr>
              <a:spLocks noChangeShapeType="1"/>
            </p:cNvSpPr>
            <p:nvPr/>
          </p:nvSpPr>
          <p:spPr bwMode="auto">
            <a:xfrm flipV="1">
              <a:off x="1566164" y="5797959"/>
              <a:ext cx="337527" cy="225604"/>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8" name="Line 26"/>
            <p:cNvSpPr>
              <a:spLocks noChangeShapeType="1"/>
            </p:cNvSpPr>
            <p:nvPr/>
          </p:nvSpPr>
          <p:spPr bwMode="auto">
            <a:xfrm flipH="1" flipV="1">
              <a:off x="1680532" y="5843080"/>
              <a:ext cx="136685"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9" name="Line 27"/>
            <p:cNvSpPr>
              <a:spLocks noChangeShapeType="1"/>
            </p:cNvSpPr>
            <p:nvPr/>
          </p:nvSpPr>
          <p:spPr bwMode="auto">
            <a:xfrm flipH="1" flipV="1">
              <a:off x="1502005" y="5527234"/>
              <a:ext cx="133895"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0" name="Line 28"/>
            <p:cNvSpPr>
              <a:spLocks noChangeShapeType="1"/>
            </p:cNvSpPr>
            <p:nvPr/>
          </p:nvSpPr>
          <p:spPr bwMode="auto">
            <a:xfrm flipV="1">
              <a:off x="1234215" y="5527234"/>
              <a:ext cx="133895"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1" name="Line 29"/>
            <p:cNvSpPr>
              <a:spLocks noChangeShapeType="1"/>
            </p:cNvSpPr>
            <p:nvPr/>
          </p:nvSpPr>
          <p:spPr bwMode="auto">
            <a:xfrm flipV="1">
              <a:off x="1680532" y="5572355"/>
              <a:ext cx="89263"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2" name="Line 30"/>
            <p:cNvSpPr>
              <a:spLocks noChangeShapeType="1"/>
            </p:cNvSpPr>
            <p:nvPr/>
          </p:nvSpPr>
          <p:spPr bwMode="auto">
            <a:xfrm flipH="1" flipV="1">
              <a:off x="1814427" y="5572355"/>
              <a:ext cx="133895"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3" name="Line 46"/>
            <p:cNvSpPr>
              <a:spLocks noChangeShapeType="1"/>
            </p:cNvSpPr>
            <p:nvPr/>
          </p:nvSpPr>
          <p:spPr bwMode="auto">
            <a:xfrm flipH="1" flipV="1">
              <a:off x="1278847" y="5256510"/>
              <a:ext cx="133895"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4" name="Line 47"/>
            <p:cNvSpPr>
              <a:spLocks noChangeShapeType="1"/>
            </p:cNvSpPr>
            <p:nvPr/>
          </p:nvSpPr>
          <p:spPr bwMode="auto">
            <a:xfrm flipV="1">
              <a:off x="1814427" y="5301630"/>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5" name="Line 48"/>
            <p:cNvSpPr>
              <a:spLocks noChangeShapeType="1"/>
            </p:cNvSpPr>
            <p:nvPr/>
          </p:nvSpPr>
          <p:spPr bwMode="auto">
            <a:xfrm flipH="1" flipV="1">
              <a:off x="1725164" y="5301630"/>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6" name="Line 49"/>
            <p:cNvSpPr>
              <a:spLocks noChangeShapeType="1"/>
            </p:cNvSpPr>
            <p:nvPr/>
          </p:nvSpPr>
          <p:spPr bwMode="auto">
            <a:xfrm flipV="1">
              <a:off x="1457373" y="5301630"/>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7" name="Text Box 58"/>
            <p:cNvSpPr txBox="1">
              <a:spLocks noChangeArrowheads="1"/>
            </p:cNvSpPr>
            <p:nvPr/>
          </p:nvSpPr>
          <p:spPr bwMode="auto">
            <a:xfrm>
              <a:off x="1524000" y="4724400"/>
              <a:ext cx="221536" cy="33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50000"/>
                </a:lnSpc>
                <a:spcBef>
                  <a:spcPct val="0"/>
                </a:spcBef>
                <a:buFontTx/>
                <a:buNone/>
              </a:pPr>
              <a:r>
                <a:rPr lang="en-US" altLang="en-US" sz="1050" b="1">
                  <a:latin typeface="Arial" panose="020B0604020202020204" pitchFamily="34" charset="0"/>
                </a:rPr>
                <a:t>.</a:t>
              </a:r>
            </a:p>
            <a:p>
              <a:pPr>
                <a:lnSpc>
                  <a:spcPct val="50000"/>
                </a:lnSpc>
                <a:spcBef>
                  <a:spcPct val="0"/>
                </a:spcBef>
                <a:buFontTx/>
                <a:buNone/>
              </a:pPr>
              <a:r>
                <a:rPr lang="en-US" altLang="en-US" sz="1050" b="1">
                  <a:latin typeface="Arial" panose="020B0604020202020204" pitchFamily="34" charset="0"/>
                </a:rPr>
                <a:t>.</a:t>
              </a:r>
            </a:p>
            <a:p>
              <a:pPr>
                <a:lnSpc>
                  <a:spcPct val="50000"/>
                </a:lnSpc>
                <a:spcBef>
                  <a:spcPct val="0"/>
                </a:spcBef>
                <a:buFontTx/>
                <a:buNone/>
              </a:pPr>
              <a:r>
                <a:rPr lang="en-US" altLang="en-US" sz="1050" b="1">
                  <a:latin typeface="Arial" panose="020B0604020202020204" pitchFamily="34" charset="0"/>
                </a:rPr>
                <a:t>.</a:t>
              </a:r>
            </a:p>
          </p:txBody>
        </p:sp>
        <p:sp>
          <p:nvSpPr>
            <p:cNvPr id="198" name="Oval 65"/>
            <p:cNvSpPr>
              <a:spLocks noChangeArrowheads="1"/>
            </p:cNvSpPr>
            <p:nvPr/>
          </p:nvSpPr>
          <p:spPr bwMode="auto">
            <a:xfrm>
              <a:off x="2026428" y="544169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99" name="Line 66"/>
            <p:cNvSpPr>
              <a:spLocks noChangeShapeType="1"/>
            </p:cNvSpPr>
            <p:nvPr/>
          </p:nvSpPr>
          <p:spPr bwMode="auto">
            <a:xfrm flipV="1">
              <a:off x="1981796" y="5569536"/>
              <a:ext cx="123667" cy="14476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0" name="Line 68"/>
            <p:cNvSpPr>
              <a:spLocks noChangeShapeType="1"/>
            </p:cNvSpPr>
            <p:nvPr/>
          </p:nvSpPr>
          <p:spPr bwMode="auto">
            <a:xfrm flipV="1">
              <a:off x="2116621" y="5304451"/>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1" name="Line 69"/>
            <p:cNvSpPr>
              <a:spLocks noChangeShapeType="1"/>
            </p:cNvSpPr>
            <p:nvPr/>
          </p:nvSpPr>
          <p:spPr bwMode="auto">
            <a:xfrm flipH="1" flipV="1">
              <a:off x="2027358" y="5304451"/>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2" name="Oval 96"/>
            <p:cNvSpPr>
              <a:spLocks noChangeArrowheads="1"/>
            </p:cNvSpPr>
            <p:nvPr/>
          </p:nvSpPr>
          <p:spPr bwMode="auto">
            <a:xfrm>
              <a:off x="990600" y="543229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203" name="Line 97"/>
            <p:cNvSpPr>
              <a:spLocks noChangeShapeType="1"/>
            </p:cNvSpPr>
            <p:nvPr/>
          </p:nvSpPr>
          <p:spPr bwMode="auto">
            <a:xfrm flipV="1">
              <a:off x="1080794" y="5295051"/>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4" name="Line 98"/>
            <p:cNvSpPr>
              <a:spLocks noChangeShapeType="1"/>
            </p:cNvSpPr>
            <p:nvPr/>
          </p:nvSpPr>
          <p:spPr bwMode="auto">
            <a:xfrm flipH="1" flipV="1">
              <a:off x="991530" y="5295051"/>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5" name="Line 103"/>
            <p:cNvSpPr>
              <a:spLocks noChangeShapeType="1"/>
            </p:cNvSpPr>
            <p:nvPr/>
          </p:nvSpPr>
          <p:spPr bwMode="auto">
            <a:xfrm flipH="1" flipV="1">
              <a:off x="1064057" y="5575176"/>
              <a:ext cx="95772" cy="14382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mc:AlternateContent xmlns:mc="http://schemas.openxmlformats.org/markup-compatibility/2006" xmlns:a14="http://schemas.microsoft.com/office/drawing/2010/main">
          <mc:Choice Requires="a14">
            <p:sp>
              <p:nvSpPr>
                <p:cNvPr id="206" name="Text Box 109"/>
                <p:cNvSpPr txBox="1">
                  <a:spLocks noChangeArrowheads="1"/>
                </p:cNvSpPr>
                <p:nvPr/>
              </p:nvSpPr>
              <p:spPr bwMode="auto">
                <a:xfrm>
                  <a:off x="1195162" y="6096921"/>
                  <a:ext cx="357054" cy="317844"/>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en-US" sz="1500" i="1" dirty="0">
                            <a:latin typeface="Cambria Math" panose="02040503050406030204" pitchFamily="18" charset="0"/>
                          </a:rPr>
                          <m:t>𝑥</m:t>
                        </m:r>
                        <m:r>
                          <a:rPr lang="en-US" altLang="en-US" sz="1500" i="1" baseline="-25000" dirty="0">
                            <a:latin typeface="Cambria Math" panose="02040503050406030204" pitchFamily="18" charset="0"/>
                          </a:rPr>
                          <m:t>1</m:t>
                        </m:r>
                      </m:oMath>
                    </m:oMathPara>
                  </a14:m>
                  <a:endParaRPr lang="en-US" altLang="en-US" sz="1500" baseline="-25000" dirty="0">
                    <a:latin typeface="+mj-lt"/>
                  </a:endParaRPr>
                </a:p>
              </p:txBody>
            </p:sp>
          </mc:Choice>
          <mc:Fallback xmlns="">
            <p:sp>
              <p:nvSpPr>
                <p:cNvPr id="206" name="Text Box 109"/>
                <p:cNvSpPr txBox="1">
                  <a:spLocks noRot="1" noChangeAspect="1" noMove="1" noResize="1" noEditPoints="1" noAdjustHandles="1" noChangeArrowheads="1" noChangeShapeType="1" noTextEdit="1"/>
                </p:cNvSpPr>
                <p:nvPr/>
              </p:nvSpPr>
              <p:spPr bwMode="auto">
                <a:xfrm>
                  <a:off x="1195162" y="6096921"/>
                  <a:ext cx="357054" cy="317844"/>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7" name="Text Box 110"/>
                <p:cNvSpPr txBox="1">
                  <a:spLocks noChangeArrowheads="1"/>
                </p:cNvSpPr>
                <p:nvPr/>
              </p:nvSpPr>
              <p:spPr bwMode="auto">
                <a:xfrm>
                  <a:off x="1426859" y="6096921"/>
                  <a:ext cx="357054" cy="317844"/>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en-US" sz="1500" i="1" dirty="0">
                            <a:latin typeface="Cambria Math" panose="02040503050406030204" pitchFamily="18" charset="0"/>
                          </a:rPr>
                          <m:t>𝑥</m:t>
                        </m:r>
                        <m:r>
                          <a:rPr lang="en-US" altLang="en-US" sz="1500" i="1" baseline="-25000" dirty="0">
                            <a:latin typeface="Cambria Math" panose="02040503050406030204" pitchFamily="18" charset="0"/>
                          </a:rPr>
                          <m:t>2</m:t>
                        </m:r>
                      </m:oMath>
                    </m:oMathPara>
                  </a14:m>
                  <a:endParaRPr lang="en-US" altLang="en-US" sz="1500" baseline="-25000" dirty="0">
                    <a:latin typeface="+mj-lt"/>
                  </a:endParaRPr>
                </a:p>
              </p:txBody>
            </p:sp>
          </mc:Choice>
          <mc:Fallback xmlns="">
            <p:sp>
              <p:nvSpPr>
                <p:cNvPr id="207" name="Text Box 110"/>
                <p:cNvSpPr txBox="1">
                  <a:spLocks noRot="1" noChangeAspect="1" noMove="1" noResize="1" noEditPoints="1" noAdjustHandles="1" noChangeArrowheads="1" noChangeShapeType="1" noTextEdit="1"/>
                </p:cNvSpPr>
                <p:nvPr/>
              </p:nvSpPr>
              <p:spPr bwMode="auto">
                <a:xfrm>
                  <a:off x="1426859" y="6096921"/>
                  <a:ext cx="357054" cy="317844"/>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8" name="Text Box 111"/>
                <p:cNvSpPr txBox="1">
                  <a:spLocks noChangeArrowheads="1"/>
                </p:cNvSpPr>
                <p:nvPr/>
              </p:nvSpPr>
              <p:spPr bwMode="auto">
                <a:xfrm>
                  <a:off x="1732062" y="6096921"/>
                  <a:ext cx="357054" cy="317844"/>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en-US" sz="1500" i="1" dirty="0">
                            <a:latin typeface="Cambria Math" panose="02040503050406030204" pitchFamily="18" charset="0"/>
                          </a:rPr>
                          <m:t>𝑥</m:t>
                        </m:r>
                        <m:r>
                          <a:rPr lang="en-US" altLang="en-US" sz="1500" i="1" baseline="-25000" dirty="0">
                            <a:latin typeface="Cambria Math" panose="02040503050406030204" pitchFamily="18" charset="0"/>
                          </a:rPr>
                          <m:t>3</m:t>
                        </m:r>
                      </m:oMath>
                    </m:oMathPara>
                  </a14:m>
                  <a:endParaRPr lang="en-US" altLang="en-US" sz="1500" baseline="-25000" dirty="0">
                    <a:latin typeface="+mj-lt"/>
                  </a:endParaRPr>
                </a:p>
              </p:txBody>
            </p:sp>
          </mc:Choice>
          <mc:Fallback xmlns="">
            <p:sp>
              <p:nvSpPr>
                <p:cNvPr id="208" name="Text Box 111"/>
                <p:cNvSpPr txBox="1">
                  <a:spLocks noRot="1" noChangeAspect="1" noMove="1" noResize="1" noEditPoints="1" noAdjustHandles="1" noChangeArrowheads="1" noChangeShapeType="1" noTextEdit="1"/>
                </p:cNvSpPr>
                <p:nvPr/>
              </p:nvSpPr>
              <p:spPr bwMode="auto">
                <a:xfrm>
                  <a:off x="1732062" y="6096921"/>
                  <a:ext cx="357054" cy="317844"/>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09" name="Rectangle 121"/>
            <p:cNvSpPr>
              <a:spLocks noChangeArrowheads="1"/>
            </p:cNvSpPr>
            <p:nvPr/>
          </p:nvSpPr>
          <p:spPr bwMode="auto">
            <a:xfrm>
              <a:off x="846667" y="6007024"/>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210" name="Rectangle 121"/>
            <p:cNvSpPr>
              <a:spLocks noChangeArrowheads="1"/>
            </p:cNvSpPr>
            <p:nvPr/>
          </p:nvSpPr>
          <p:spPr bwMode="auto">
            <a:xfrm>
              <a:off x="852453" y="2514600"/>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211" name="Rectangle 121"/>
            <p:cNvSpPr>
              <a:spLocks noChangeArrowheads="1"/>
            </p:cNvSpPr>
            <p:nvPr/>
          </p:nvSpPr>
          <p:spPr bwMode="auto">
            <a:xfrm>
              <a:off x="838200" y="2789690"/>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212" name="Rectangle 121"/>
            <p:cNvSpPr>
              <a:spLocks noChangeArrowheads="1"/>
            </p:cNvSpPr>
            <p:nvPr/>
          </p:nvSpPr>
          <p:spPr bwMode="auto">
            <a:xfrm>
              <a:off x="846667" y="3102957"/>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mc:AlternateContent xmlns:mc="http://schemas.openxmlformats.org/markup-compatibility/2006" xmlns:a14="http://schemas.microsoft.com/office/drawing/2010/main">
          <mc:Choice Requires="a14">
            <p:sp>
              <p:nvSpPr>
                <p:cNvPr id="244" name="Rectangle 243"/>
                <p:cNvSpPr/>
                <p:nvPr/>
              </p:nvSpPr>
              <p:spPr>
                <a:xfrm>
                  <a:off x="535203" y="5642228"/>
                  <a:ext cx="319931" cy="199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1</m:t>
                            </m:r>
                          </m:sub>
                        </m:sSub>
                      </m:oMath>
                    </m:oMathPara>
                  </a14:m>
                  <a:endParaRPr lang="en-US" sz="2000" dirty="0"/>
                </a:p>
              </p:txBody>
            </p:sp>
          </mc:Choice>
          <mc:Fallback xmlns="">
            <p:sp>
              <p:nvSpPr>
                <p:cNvPr id="244" name="Rectangle 243"/>
                <p:cNvSpPr>
                  <a:spLocks noRot="1" noChangeAspect="1" noMove="1" noResize="1" noEditPoints="1" noAdjustHandles="1" noChangeArrowheads="1" noChangeShapeType="1" noTextEdit="1"/>
                </p:cNvSpPr>
                <p:nvPr/>
              </p:nvSpPr>
              <p:spPr>
                <a:xfrm>
                  <a:off x="535203" y="5642228"/>
                  <a:ext cx="319931" cy="199771"/>
                </a:xfrm>
                <a:prstGeom prst="rect">
                  <a:avLst/>
                </a:prstGeom>
                <a:blipFill>
                  <a:blip r:embed="rId6"/>
                  <a:stretch>
                    <a:fillRect l="-15385" b="-531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Rectangle 245"/>
                <p:cNvSpPr/>
                <p:nvPr/>
              </p:nvSpPr>
              <p:spPr>
                <a:xfrm>
                  <a:off x="533400" y="5384802"/>
                  <a:ext cx="319931" cy="199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2</m:t>
                            </m:r>
                          </m:sub>
                        </m:sSub>
                      </m:oMath>
                    </m:oMathPara>
                  </a14:m>
                  <a:endParaRPr lang="en-US" sz="2000" dirty="0"/>
                </a:p>
              </p:txBody>
            </p:sp>
          </mc:Choice>
          <mc:Fallback xmlns="">
            <p:sp>
              <p:nvSpPr>
                <p:cNvPr id="246" name="Rectangle 245"/>
                <p:cNvSpPr>
                  <a:spLocks noRot="1" noChangeAspect="1" noMove="1" noResize="1" noEditPoints="1" noAdjustHandles="1" noChangeArrowheads="1" noChangeShapeType="1" noTextEdit="1"/>
                </p:cNvSpPr>
                <p:nvPr/>
              </p:nvSpPr>
              <p:spPr>
                <a:xfrm>
                  <a:off x="533400" y="5384802"/>
                  <a:ext cx="319931" cy="199771"/>
                </a:xfrm>
                <a:prstGeom prst="rect">
                  <a:avLst/>
                </a:prstGeom>
                <a:blipFill>
                  <a:blip r:embed="rId7"/>
                  <a:stretch>
                    <a:fillRect l="-15385" b="-515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7" name="Rectangle 246"/>
                <p:cNvSpPr/>
                <p:nvPr/>
              </p:nvSpPr>
              <p:spPr>
                <a:xfrm>
                  <a:off x="524933" y="2746628"/>
                  <a:ext cx="319931" cy="199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𝑇</m:t>
                            </m:r>
                          </m:sub>
                        </m:sSub>
                      </m:oMath>
                    </m:oMathPara>
                  </a14:m>
                  <a:endParaRPr lang="en-US" sz="2000" dirty="0"/>
                </a:p>
              </p:txBody>
            </p:sp>
          </mc:Choice>
          <mc:Fallback xmlns="">
            <p:sp>
              <p:nvSpPr>
                <p:cNvPr id="247" name="Rectangle 246"/>
                <p:cNvSpPr>
                  <a:spLocks noRot="1" noChangeAspect="1" noMove="1" noResize="1" noEditPoints="1" noAdjustHandles="1" noChangeArrowheads="1" noChangeShapeType="1" noTextEdit="1"/>
                </p:cNvSpPr>
                <p:nvPr/>
              </p:nvSpPr>
              <p:spPr>
                <a:xfrm>
                  <a:off x="524933" y="2746628"/>
                  <a:ext cx="319931" cy="199771"/>
                </a:xfrm>
                <a:prstGeom prst="rect">
                  <a:avLst/>
                </a:prstGeom>
                <a:blipFill>
                  <a:blip r:embed="rId8"/>
                  <a:stretch>
                    <a:fillRect l="-16981" b="-531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8" name="Rectangle 247"/>
                <p:cNvSpPr/>
                <p:nvPr/>
              </p:nvSpPr>
              <p:spPr>
                <a:xfrm>
                  <a:off x="254001" y="2506133"/>
                  <a:ext cx="685800" cy="19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solidFill>
                              <a:srgbClr val="1C05C5"/>
                            </a:solidFill>
                            <a:latin typeface="Cambria Math" panose="02040503050406030204" pitchFamily="18" charset="0"/>
                          </a:rPr>
                          <m:t>𝑜𝑢𝑡</m:t>
                        </m:r>
                      </m:oMath>
                    </m:oMathPara>
                  </a14:m>
                  <a:endParaRPr lang="en-US" sz="2000" dirty="0">
                    <a:solidFill>
                      <a:srgbClr val="1C05C5"/>
                    </a:solidFill>
                  </a:endParaRPr>
                </a:p>
              </p:txBody>
            </p:sp>
          </mc:Choice>
          <mc:Fallback xmlns="">
            <p:sp>
              <p:nvSpPr>
                <p:cNvPr id="248" name="Rectangle 247"/>
                <p:cNvSpPr>
                  <a:spLocks noRot="1" noChangeAspect="1" noMove="1" noResize="1" noEditPoints="1" noAdjustHandles="1" noChangeArrowheads="1" noChangeShapeType="1" noTextEdit="1"/>
                </p:cNvSpPr>
                <p:nvPr/>
              </p:nvSpPr>
              <p:spPr>
                <a:xfrm>
                  <a:off x="254001" y="2506133"/>
                  <a:ext cx="685800" cy="191304"/>
                </a:xfrm>
                <a:prstGeom prst="rect">
                  <a:avLst/>
                </a:prstGeom>
                <a:blipFill>
                  <a:blip r:embed="rId9"/>
                  <a:stretch>
                    <a:fillRect t="-6452" b="-3871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9" name="Rectangle 248"/>
                <p:cNvSpPr/>
                <p:nvPr/>
              </p:nvSpPr>
              <p:spPr>
                <a:xfrm>
                  <a:off x="533400" y="5955495"/>
                  <a:ext cx="319931" cy="199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rgbClr val="1C05C5"/>
                            </a:solidFill>
                            <a:latin typeface="Cambria Math" panose="02040503050406030204" pitchFamily="18" charset="0"/>
                          </a:rPr>
                          <m:t>𝑥</m:t>
                        </m:r>
                      </m:oMath>
                    </m:oMathPara>
                  </a14:m>
                  <a:endParaRPr lang="en-US" sz="2000" dirty="0"/>
                </a:p>
              </p:txBody>
            </p:sp>
          </mc:Choice>
          <mc:Fallback xmlns="">
            <p:sp>
              <p:nvSpPr>
                <p:cNvPr id="249" name="Rectangle 248"/>
                <p:cNvSpPr>
                  <a:spLocks noRot="1" noChangeAspect="1" noMove="1" noResize="1" noEditPoints="1" noAdjustHandles="1" noChangeArrowheads="1" noChangeShapeType="1" noTextEdit="1"/>
                </p:cNvSpPr>
                <p:nvPr/>
              </p:nvSpPr>
              <p:spPr>
                <a:xfrm>
                  <a:off x="533400" y="5955495"/>
                  <a:ext cx="319931" cy="199771"/>
                </a:xfrm>
                <a:prstGeom prst="rect">
                  <a:avLst/>
                </a:prstGeom>
                <a:blipFill>
                  <a:blip r:embed="rId10"/>
                  <a:stretch>
                    <a:fillRect l="-1923" b="-24242"/>
                  </a:stretch>
                </a:blipFill>
                <a:ln>
                  <a:noFill/>
                </a:ln>
              </p:spPr>
              <p:txBody>
                <a:bodyPr/>
                <a:lstStyle/>
                <a:p>
                  <a:r>
                    <a:rPr lang="en-US">
                      <a:noFill/>
                    </a:rPr>
                    <a:t> </a:t>
                  </a:r>
                </a:p>
              </p:txBody>
            </p:sp>
          </mc:Fallback>
        </mc:AlternateContent>
      </p:grpSp>
      <p:grpSp>
        <p:nvGrpSpPr>
          <p:cNvPr id="8" name="Group 7"/>
          <p:cNvGrpSpPr/>
          <p:nvPr/>
        </p:nvGrpSpPr>
        <p:grpSpPr>
          <a:xfrm>
            <a:off x="4107145" y="3286908"/>
            <a:ext cx="4638077" cy="1742293"/>
            <a:chOff x="4107145" y="3286908"/>
            <a:chExt cx="4638077" cy="1742293"/>
          </a:xfrm>
        </p:grpSpPr>
        <p:sp>
          <p:nvSpPr>
            <p:cNvPr id="61" name="AutoShape 116"/>
            <p:cNvSpPr>
              <a:spLocks noChangeArrowheads="1"/>
            </p:cNvSpPr>
            <p:nvPr/>
          </p:nvSpPr>
          <p:spPr bwMode="auto">
            <a:xfrm>
              <a:off x="4107145" y="3445626"/>
              <a:ext cx="4638077" cy="1259724"/>
            </a:xfrm>
            <a:prstGeom prst="pentagon">
              <a:avLst/>
            </a:prstGeom>
            <a:solidFill>
              <a:srgbClr val="FFFF99"/>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9" name="Rectangle 8"/>
                <p:cNvSpPr/>
                <p:nvPr/>
              </p:nvSpPr>
              <p:spPr>
                <a:xfrm>
                  <a:off x="5605423" y="4707467"/>
                  <a:ext cx="566777" cy="321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1</m:t>
                            </m:r>
                          </m:sub>
                        </m:sSub>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605423" y="4707467"/>
                  <a:ext cx="566777" cy="321734"/>
                </a:xfrm>
                <a:prstGeom prst="rect">
                  <a:avLst/>
                </a:prstGeom>
                <a:blipFill>
                  <a:blip r:embed="rId11"/>
                  <a:stretch>
                    <a:fillRect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88974" y="4707467"/>
                  <a:ext cx="566777" cy="321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𝑇</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688974" y="4707467"/>
                  <a:ext cx="566777" cy="321733"/>
                </a:xfrm>
                <a:prstGeom prst="rect">
                  <a:avLst/>
                </a:prstGeom>
                <a:blipFill>
                  <a:blip r:embed="rId12"/>
                  <a:stretch>
                    <a:fillRect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316458" y="4707467"/>
                  <a:ext cx="566777" cy="321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rgbClr val="1C05C5"/>
                            </a:solidFill>
                            <a:latin typeface="Cambria Math" panose="02040503050406030204" pitchFamily="18" charset="0"/>
                          </a:rPr>
                          <m:t>𝑜𝑢𝑡</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7316458" y="4707467"/>
                  <a:ext cx="566777" cy="321733"/>
                </a:xfrm>
                <a:prstGeom prst="rect">
                  <a:avLst/>
                </a:prstGeom>
                <a:blipFill>
                  <a:blip r:embed="rId13"/>
                  <a:stretch>
                    <a:fillRect l="-1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986188" y="4707467"/>
                  <a:ext cx="566777" cy="321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rgbClr val="1C05C5"/>
                            </a:solidFill>
                            <a:latin typeface="Cambria Math" panose="02040503050406030204" pitchFamily="18" charset="0"/>
                          </a:rPr>
                          <m:t>𝑥</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4986188" y="4707467"/>
                  <a:ext cx="566777" cy="321733"/>
                </a:xfrm>
                <a:prstGeom prst="rect">
                  <a:avLst/>
                </a:prstGeom>
                <a:blipFill>
                  <a:blip r:embed="rId14"/>
                  <a:stretch>
                    <a:fillRect/>
                  </a:stretch>
                </a:blipFill>
              </p:spPr>
              <p:txBody>
                <a:bodyPr/>
                <a:lstStyle/>
                <a:p>
                  <a:r>
                    <a:rPr lang="en-US">
                      <a:noFill/>
                    </a:rPr>
                    <a:t> </a:t>
                  </a:r>
                </a:p>
              </p:txBody>
            </p:sp>
          </mc:Fallback>
        </mc:AlternateContent>
        <p:sp>
          <p:nvSpPr>
            <p:cNvPr id="66" name="Oval 19"/>
            <p:cNvSpPr>
              <a:spLocks noChangeArrowheads="1"/>
            </p:cNvSpPr>
            <p:nvPr/>
          </p:nvSpPr>
          <p:spPr bwMode="auto">
            <a:xfrm>
              <a:off x="6277676" y="3356023"/>
              <a:ext cx="276123" cy="251021"/>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350">
                <a:latin typeface="Arial" panose="020B0604020202020204" pitchFamily="34" charset="0"/>
              </a:endParaRPr>
            </a:p>
          </p:txBody>
        </p:sp>
        <p:sp>
          <p:nvSpPr>
            <p:cNvPr id="69" name="TextBox 68"/>
            <p:cNvSpPr txBox="1"/>
            <p:nvPr/>
          </p:nvSpPr>
          <p:spPr>
            <a:xfrm>
              <a:off x="6031599" y="3286908"/>
              <a:ext cx="775972" cy="446892"/>
            </a:xfrm>
            <a:prstGeom prst="rect">
              <a:avLst/>
            </a:prstGeom>
            <a:noFill/>
          </p:spPr>
          <p:txBody>
            <a:bodyPr wrap="square" rtlCol="0">
              <a:spAutoFit/>
            </a:bodyPr>
            <a:lstStyle/>
            <a:p>
              <a:pPr algn="ctr"/>
              <a:r>
                <a:rPr lang="en-US" b="1" dirty="0"/>
                <a:t>1</a:t>
              </a:r>
            </a:p>
          </p:txBody>
        </p:sp>
      </p:grpSp>
      <p:sp>
        <p:nvSpPr>
          <p:cNvPr id="6" name="Rectangle: Rounded Corners 5">
            <a:extLst>
              <a:ext uri="{FF2B5EF4-FFF2-40B4-BE49-F238E27FC236}">
                <a16:creationId xmlns:a16="http://schemas.microsoft.com/office/drawing/2014/main" id="{BCB210F9-CFE5-4A75-8C07-446D40773B7B}"/>
              </a:ext>
            </a:extLst>
          </p:cNvPr>
          <p:cNvSpPr/>
          <p:nvPr/>
        </p:nvSpPr>
        <p:spPr>
          <a:xfrm>
            <a:off x="4495800" y="5486400"/>
            <a:ext cx="4038600" cy="82245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Run the doubly efficient IP</a:t>
            </a:r>
          </a:p>
          <a:p>
            <a:pPr algn="ctr"/>
            <a:r>
              <a:rPr lang="en-US" b="1" dirty="0">
                <a:solidFill>
                  <a:schemeClr val="bg1"/>
                </a:solidFill>
              </a:rPr>
              <a:t> on squashed circuit!</a:t>
            </a:r>
          </a:p>
        </p:txBody>
      </p:sp>
    </p:spTree>
    <p:extLst>
      <p:ext uri="{BB962C8B-B14F-4D97-AF65-F5344CB8AC3E}">
        <p14:creationId xmlns:p14="http://schemas.microsoft.com/office/powerpoint/2010/main" val="346632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Eliminating Depth Restriction</a:t>
            </a:r>
          </a:p>
        </p:txBody>
      </p:sp>
      <p:sp>
        <p:nvSpPr>
          <p:cNvPr id="5" name="Right Arrow 4"/>
          <p:cNvSpPr/>
          <p:nvPr/>
        </p:nvSpPr>
        <p:spPr>
          <a:xfrm>
            <a:off x="2895600" y="3886200"/>
            <a:ext cx="990600" cy="4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251"/>
          <p:cNvGrpSpPr/>
          <p:nvPr/>
        </p:nvGrpSpPr>
        <p:grpSpPr>
          <a:xfrm>
            <a:off x="254001" y="2506133"/>
            <a:ext cx="2260599" cy="3908632"/>
            <a:chOff x="254001" y="2506133"/>
            <a:chExt cx="2260599" cy="3908632"/>
          </a:xfrm>
        </p:grpSpPr>
        <p:sp>
          <p:nvSpPr>
            <p:cNvPr id="4" name="Rectangle 3"/>
            <p:cNvSpPr/>
            <p:nvPr/>
          </p:nvSpPr>
          <p:spPr>
            <a:xfrm>
              <a:off x="838200" y="2590800"/>
              <a:ext cx="1676400" cy="3505200"/>
            </a:xfrm>
            <a:prstGeom prst="rect">
              <a:avLst/>
            </a:prstGeom>
            <a:solidFill>
              <a:srgbClr val="FF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1"/>
            <p:cNvSpPr>
              <a:spLocks noChangeArrowheads="1"/>
            </p:cNvSpPr>
            <p:nvPr/>
          </p:nvSpPr>
          <p:spPr bwMode="auto">
            <a:xfrm>
              <a:off x="852453" y="5418667"/>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143" name="Rectangle 121"/>
            <p:cNvSpPr>
              <a:spLocks noChangeArrowheads="1"/>
            </p:cNvSpPr>
            <p:nvPr/>
          </p:nvSpPr>
          <p:spPr bwMode="auto">
            <a:xfrm>
              <a:off x="838200" y="5693757"/>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177" name="Oval 8"/>
            <p:cNvSpPr>
              <a:spLocks noChangeArrowheads="1"/>
            </p:cNvSpPr>
            <p:nvPr/>
          </p:nvSpPr>
          <p:spPr bwMode="auto">
            <a:xfrm>
              <a:off x="1261180" y="602356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78" name="Oval 9"/>
            <p:cNvSpPr>
              <a:spLocks noChangeArrowheads="1"/>
            </p:cNvSpPr>
            <p:nvPr/>
          </p:nvSpPr>
          <p:spPr bwMode="auto">
            <a:xfrm>
              <a:off x="1485268" y="602356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79" name="Oval 10"/>
            <p:cNvSpPr>
              <a:spLocks noChangeArrowheads="1"/>
            </p:cNvSpPr>
            <p:nvPr/>
          </p:nvSpPr>
          <p:spPr bwMode="auto">
            <a:xfrm>
              <a:off x="1794901" y="602356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0" name="Oval 13"/>
            <p:cNvSpPr>
              <a:spLocks noChangeArrowheads="1"/>
            </p:cNvSpPr>
            <p:nvPr/>
          </p:nvSpPr>
          <p:spPr bwMode="auto">
            <a:xfrm>
              <a:off x="1144951" y="5707718"/>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1" name="Oval 14"/>
            <p:cNvSpPr>
              <a:spLocks noChangeArrowheads="1"/>
            </p:cNvSpPr>
            <p:nvPr/>
          </p:nvSpPr>
          <p:spPr bwMode="auto">
            <a:xfrm>
              <a:off x="1591269" y="5707718"/>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2" name="Oval 15"/>
            <p:cNvSpPr>
              <a:spLocks noChangeArrowheads="1"/>
            </p:cNvSpPr>
            <p:nvPr/>
          </p:nvSpPr>
          <p:spPr bwMode="auto">
            <a:xfrm>
              <a:off x="1903691" y="5707718"/>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3" name="Oval 17"/>
            <p:cNvSpPr>
              <a:spLocks noChangeArrowheads="1"/>
            </p:cNvSpPr>
            <p:nvPr/>
          </p:nvSpPr>
          <p:spPr bwMode="auto">
            <a:xfrm>
              <a:off x="1368110" y="543699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4" name="Oval 18"/>
            <p:cNvSpPr>
              <a:spLocks noChangeArrowheads="1"/>
            </p:cNvSpPr>
            <p:nvPr/>
          </p:nvSpPr>
          <p:spPr bwMode="auto">
            <a:xfrm>
              <a:off x="1725164" y="543699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5" name="Line 20"/>
            <p:cNvSpPr>
              <a:spLocks noChangeShapeType="1"/>
            </p:cNvSpPr>
            <p:nvPr/>
          </p:nvSpPr>
          <p:spPr bwMode="auto">
            <a:xfrm flipH="1" flipV="1">
              <a:off x="1234215" y="5843080"/>
              <a:ext cx="89263"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6" name="Line 21"/>
            <p:cNvSpPr>
              <a:spLocks noChangeShapeType="1"/>
            </p:cNvSpPr>
            <p:nvPr/>
          </p:nvSpPr>
          <p:spPr bwMode="auto">
            <a:xfrm flipH="1" flipV="1">
              <a:off x="1278847" y="5797959"/>
              <a:ext cx="253843" cy="231244"/>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7" name="Line 22"/>
            <p:cNvSpPr>
              <a:spLocks noChangeShapeType="1"/>
            </p:cNvSpPr>
            <p:nvPr/>
          </p:nvSpPr>
          <p:spPr bwMode="auto">
            <a:xfrm flipV="1">
              <a:off x="1566164" y="5797959"/>
              <a:ext cx="337527" cy="225604"/>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8" name="Line 26"/>
            <p:cNvSpPr>
              <a:spLocks noChangeShapeType="1"/>
            </p:cNvSpPr>
            <p:nvPr/>
          </p:nvSpPr>
          <p:spPr bwMode="auto">
            <a:xfrm flipH="1" flipV="1">
              <a:off x="1680532" y="5843080"/>
              <a:ext cx="136685"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9" name="Line 27"/>
            <p:cNvSpPr>
              <a:spLocks noChangeShapeType="1"/>
            </p:cNvSpPr>
            <p:nvPr/>
          </p:nvSpPr>
          <p:spPr bwMode="auto">
            <a:xfrm flipH="1" flipV="1">
              <a:off x="1502005" y="5527234"/>
              <a:ext cx="133895"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0" name="Line 28"/>
            <p:cNvSpPr>
              <a:spLocks noChangeShapeType="1"/>
            </p:cNvSpPr>
            <p:nvPr/>
          </p:nvSpPr>
          <p:spPr bwMode="auto">
            <a:xfrm flipV="1">
              <a:off x="1234215" y="5527234"/>
              <a:ext cx="133895"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1" name="Line 29"/>
            <p:cNvSpPr>
              <a:spLocks noChangeShapeType="1"/>
            </p:cNvSpPr>
            <p:nvPr/>
          </p:nvSpPr>
          <p:spPr bwMode="auto">
            <a:xfrm flipV="1">
              <a:off x="1680532" y="5572355"/>
              <a:ext cx="89263"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2" name="Line 30"/>
            <p:cNvSpPr>
              <a:spLocks noChangeShapeType="1"/>
            </p:cNvSpPr>
            <p:nvPr/>
          </p:nvSpPr>
          <p:spPr bwMode="auto">
            <a:xfrm flipH="1" flipV="1">
              <a:off x="1814427" y="5572355"/>
              <a:ext cx="133895"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3" name="Line 46"/>
            <p:cNvSpPr>
              <a:spLocks noChangeShapeType="1"/>
            </p:cNvSpPr>
            <p:nvPr/>
          </p:nvSpPr>
          <p:spPr bwMode="auto">
            <a:xfrm flipH="1" flipV="1">
              <a:off x="1278847" y="5256510"/>
              <a:ext cx="133895"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4" name="Line 47"/>
            <p:cNvSpPr>
              <a:spLocks noChangeShapeType="1"/>
            </p:cNvSpPr>
            <p:nvPr/>
          </p:nvSpPr>
          <p:spPr bwMode="auto">
            <a:xfrm flipV="1">
              <a:off x="1814427" y="5301630"/>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5" name="Line 48"/>
            <p:cNvSpPr>
              <a:spLocks noChangeShapeType="1"/>
            </p:cNvSpPr>
            <p:nvPr/>
          </p:nvSpPr>
          <p:spPr bwMode="auto">
            <a:xfrm flipH="1" flipV="1">
              <a:off x="1725164" y="5301630"/>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6" name="Line 49"/>
            <p:cNvSpPr>
              <a:spLocks noChangeShapeType="1"/>
            </p:cNvSpPr>
            <p:nvPr/>
          </p:nvSpPr>
          <p:spPr bwMode="auto">
            <a:xfrm flipV="1">
              <a:off x="1457373" y="5301630"/>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7" name="Text Box 58"/>
            <p:cNvSpPr txBox="1">
              <a:spLocks noChangeArrowheads="1"/>
            </p:cNvSpPr>
            <p:nvPr/>
          </p:nvSpPr>
          <p:spPr bwMode="auto">
            <a:xfrm>
              <a:off x="1524000" y="4724400"/>
              <a:ext cx="221536" cy="33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50000"/>
                </a:lnSpc>
                <a:spcBef>
                  <a:spcPct val="0"/>
                </a:spcBef>
                <a:buFontTx/>
                <a:buNone/>
              </a:pPr>
              <a:r>
                <a:rPr lang="en-US" altLang="en-US" sz="1050" b="1">
                  <a:latin typeface="Arial" panose="020B0604020202020204" pitchFamily="34" charset="0"/>
                </a:rPr>
                <a:t>.</a:t>
              </a:r>
            </a:p>
            <a:p>
              <a:pPr>
                <a:lnSpc>
                  <a:spcPct val="50000"/>
                </a:lnSpc>
                <a:spcBef>
                  <a:spcPct val="0"/>
                </a:spcBef>
                <a:buFontTx/>
                <a:buNone/>
              </a:pPr>
              <a:r>
                <a:rPr lang="en-US" altLang="en-US" sz="1050" b="1">
                  <a:latin typeface="Arial" panose="020B0604020202020204" pitchFamily="34" charset="0"/>
                </a:rPr>
                <a:t>.</a:t>
              </a:r>
            </a:p>
            <a:p>
              <a:pPr>
                <a:lnSpc>
                  <a:spcPct val="50000"/>
                </a:lnSpc>
                <a:spcBef>
                  <a:spcPct val="0"/>
                </a:spcBef>
                <a:buFontTx/>
                <a:buNone/>
              </a:pPr>
              <a:r>
                <a:rPr lang="en-US" altLang="en-US" sz="1050" b="1">
                  <a:latin typeface="Arial" panose="020B0604020202020204" pitchFamily="34" charset="0"/>
                </a:rPr>
                <a:t>.</a:t>
              </a:r>
            </a:p>
          </p:txBody>
        </p:sp>
        <p:sp>
          <p:nvSpPr>
            <p:cNvPr id="198" name="Oval 65"/>
            <p:cNvSpPr>
              <a:spLocks noChangeArrowheads="1"/>
            </p:cNvSpPr>
            <p:nvPr/>
          </p:nvSpPr>
          <p:spPr bwMode="auto">
            <a:xfrm>
              <a:off x="2026428" y="544169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99" name="Line 66"/>
            <p:cNvSpPr>
              <a:spLocks noChangeShapeType="1"/>
            </p:cNvSpPr>
            <p:nvPr/>
          </p:nvSpPr>
          <p:spPr bwMode="auto">
            <a:xfrm flipV="1">
              <a:off x="1981796" y="5569536"/>
              <a:ext cx="123667" cy="14476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0" name="Line 68"/>
            <p:cNvSpPr>
              <a:spLocks noChangeShapeType="1"/>
            </p:cNvSpPr>
            <p:nvPr/>
          </p:nvSpPr>
          <p:spPr bwMode="auto">
            <a:xfrm flipV="1">
              <a:off x="2116621" y="5304451"/>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1" name="Line 69"/>
            <p:cNvSpPr>
              <a:spLocks noChangeShapeType="1"/>
            </p:cNvSpPr>
            <p:nvPr/>
          </p:nvSpPr>
          <p:spPr bwMode="auto">
            <a:xfrm flipH="1" flipV="1">
              <a:off x="2027358" y="5304451"/>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2" name="Oval 96"/>
            <p:cNvSpPr>
              <a:spLocks noChangeArrowheads="1"/>
            </p:cNvSpPr>
            <p:nvPr/>
          </p:nvSpPr>
          <p:spPr bwMode="auto">
            <a:xfrm>
              <a:off x="990600" y="543229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203" name="Line 97"/>
            <p:cNvSpPr>
              <a:spLocks noChangeShapeType="1"/>
            </p:cNvSpPr>
            <p:nvPr/>
          </p:nvSpPr>
          <p:spPr bwMode="auto">
            <a:xfrm flipV="1">
              <a:off x="1080794" y="5295051"/>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4" name="Line 98"/>
            <p:cNvSpPr>
              <a:spLocks noChangeShapeType="1"/>
            </p:cNvSpPr>
            <p:nvPr/>
          </p:nvSpPr>
          <p:spPr bwMode="auto">
            <a:xfrm flipH="1" flipV="1">
              <a:off x="991530" y="5295051"/>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5" name="Line 103"/>
            <p:cNvSpPr>
              <a:spLocks noChangeShapeType="1"/>
            </p:cNvSpPr>
            <p:nvPr/>
          </p:nvSpPr>
          <p:spPr bwMode="auto">
            <a:xfrm flipH="1" flipV="1">
              <a:off x="1064057" y="5575176"/>
              <a:ext cx="95772" cy="14382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mc:AlternateContent xmlns:mc="http://schemas.openxmlformats.org/markup-compatibility/2006" xmlns:a14="http://schemas.microsoft.com/office/drawing/2010/main">
          <mc:Choice Requires="a14">
            <p:sp>
              <p:nvSpPr>
                <p:cNvPr id="206" name="Text Box 109"/>
                <p:cNvSpPr txBox="1">
                  <a:spLocks noChangeArrowheads="1"/>
                </p:cNvSpPr>
                <p:nvPr/>
              </p:nvSpPr>
              <p:spPr bwMode="auto">
                <a:xfrm>
                  <a:off x="1195162" y="6096921"/>
                  <a:ext cx="357054" cy="317844"/>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en-US" sz="1500" i="1" dirty="0">
                            <a:latin typeface="Cambria Math" panose="02040503050406030204" pitchFamily="18" charset="0"/>
                          </a:rPr>
                          <m:t>𝑥</m:t>
                        </m:r>
                        <m:r>
                          <a:rPr lang="en-US" altLang="en-US" sz="1500" i="1" baseline="-25000" dirty="0">
                            <a:latin typeface="Cambria Math" panose="02040503050406030204" pitchFamily="18" charset="0"/>
                          </a:rPr>
                          <m:t>1</m:t>
                        </m:r>
                      </m:oMath>
                    </m:oMathPara>
                  </a14:m>
                  <a:endParaRPr lang="en-US" altLang="en-US" sz="1500" baseline="-25000" dirty="0">
                    <a:latin typeface="+mj-lt"/>
                  </a:endParaRPr>
                </a:p>
              </p:txBody>
            </p:sp>
          </mc:Choice>
          <mc:Fallback xmlns="">
            <p:sp>
              <p:nvSpPr>
                <p:cNvPr id="206" name="Text Box 109"/>
                <p:cNvSpPr txBox="1">
                  <a:spLocks noRot="1" noChangeAspect="1" noMove="1" noResize="1" noEditPoints="1" noAdjustHandles="1" noChangeArrowheads="1" noChangeShapeType="1" noTextEdit="1"/>
                </p:cNvSpPr>
                <p:nvPr/>
              </p:nvSpPr>
              <p:spPr bwMode="auto">
                <a:xfrm>
                  <a:off x="1195162" y="6096921"/>
                  <a:ext cx="357054" cy="317844"/>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7" name="Text Box 110"/>
                <p:cNvSpPr txBox="1">
                  <a:spLocks noChangeArrowheads="1"/>
                </p:cNvSpPr>
                <p:nvPr/>
              </p:nvSpPr>
              <p:spPr bwMode="auto">
                <a:xfrm>
                  <a:off x="1426859" y="6096921"/>
                  <a:ext cx="357054" cy="317844"/>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en-US" sz="1500" i="1" dirty="0">
                            <a:latin typeface="Cambria Math" panose="02040503050406030204" pitchFamily="18" charset="0"/>
                          </a:rPr>
                          <m:t>𝑥</m:t>
                        </m:r>
                        <m:r>
                          <a:rPr lang="en-US" altLang="en-US" sz="1500" i="1" baseline="-25000" dirty="0">
                            <a:latin typeface="Cambria Math" panose="02040503050406030204" pitchFamily="18" charset="0"/>
                          </a:rPr>
                          <m:t>2</m:t>
                        </m:r>
                      </m:oMath>
                    </m:oMathPara>
                  </a14:m>
                  <a:endParaRPr lang="en-US" altLang="en-US" sz="1500" baseline="-25000" dirty="0">
                    <a:latin typeface="+mj-lt"/>
                  </a:endParaRPr>
                </a:p>
              </p:txBody>
            </p:sp>
          </mc:Choice>
          <mc:Fallback xmlns="">
            <p:sp>
              <p:nvSpPr>
                <p:cNvPr id="207" name="Text Box 110"/>
                <p:cNvSpPr txBox="1">
                  <a:spLocks noRot="1" noChangeAspect="1" noMove="1" noResize="1" noEditPoints="1" noAdjustHandles="1" noChangeArrowheads="1" noChangeShapeType="1" noTextEdit="1"/>
                </p:cNvSpPr>
                <p:nvPr/>
              </p:nvSpPr>
              <p:spPr bwMode="auto">
                <a:xfrm>
                  <a:off x="1426859" y="6096921"/>
                  <a:ext cx="357054" cy="317844"/>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8" name="Text Box 111"/>
                <p:cNvSpPr txBox="1">
                  <a:spLocks noChangeArrowheads="1"/>
                </p:cNvSpPr>
                <p:nvPr/>
              </p:nvSpPr>
              <p:spPr bwMode="auto">
                <a:xfrm>
                  <a:off x="1732062" y="6096921"/>
                  <a:ext cx="357054" cy="317844"/>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en-US" sz="1500" i="1" dirty="0">
                            <a:latin typeface="Cambria Math" panose="02040503050406030204" pitchFamily="18" charset="0"/>
                          </a:rPr>
                          <m:t>𝑥</m:t>
                        </m:r>
                        <m:r>
                          <a:rPr lang="en-US" altLang="en-US" sz="1500" i="1" baseline="-25000" dirty="0">
                            <a:latin typeface="Cambria Math" panose="02040503050406030204" pitchFamily="18" charset="0"/>
                          </a:rPr>
                          <m:t>3</m:t>
                        </m:r>
                      </m:oMath>
                    </m:oMathPara>
                  </a14:m>
                  <a:endParaRPr lang="en-US" altLang="en-US" sz="1500" baseline="-25000" dirty="0">
                    <a:latin typeface="+mj-lt"/>
                  </a:endParaRPr>
                </a:p>
              </p:txBody>
            </p:sp>
          </mc:Choice>
          <mc:Fallback xmlns="">
            <p:sp>
              <p:nvSpPr>
                <p:cNvPr id="208" name="Text Box 111"/>
                <p:cNvSpPr txBox="1">
                  <a:spLocks noRot="1" noChangeAspect="1" noMove="1" noResize="1" noEditPoints="1" noAdjustHandles="1" noChangeArrowheads="1" noChangeShapeType="1" noTextEdit="1"/>
                </p:cNvSpPr>
                <p:nvPr/>
              </p:nvSpPr>
              <p:spPr bwMode="auto">
                <a:xfrm>
                  <a:off x="1732062" y="6096921"/>
                  <a:ext cx="357054" cy="317844"/>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09" name="Rectangle 121"/>
            <p:cNvSpPr>
              <a:spLocks noChangeArrowheads="1"/>
            </p:cNvSpPr>
            <p:nvPr/>
          </p:nvSpPr>
          <p:spPr bwMode="auto">
            <a:xfrm>
              <a:off x="846667" y="6007024"/>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210" name="Rectangle 121"/>
            <p:cNvSpPr>
              <a:spLocks noChangeArrowheads="1"/>
            </p:cNvSpPr>
            <p:nvPr/>
          </p:nvSpPr>
          <p:spPr bwMode="auto">
            <a:xfrm>
              <a:off x="852453" y="2514600"/>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211" name="Rectangle 121"/>
            <p:cNvSpPr>
              <a:spLocks noChangeArrowheads="1"/>
            </p:cNvSpPr>
            <p:nvPr/>
          </p:nvSpPr>
          <p:spPr bwMode="auto">
            <a:xfrm>
              <a:off x="838200" y="2789690"/>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212" name="Rectangle 121"/>
            <p:cNvSpPr>
              <a:spLocks noChangeArrowheads="1"/>
            </p:cNvSpPr>
            <p:nvPr/>
          </p:nvSpPr>
          <p:spPr bwMode="auto">
            <a:xfrm>
              <a:off x="846667" y="3102957"/>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mc:AlternateContent xmlns:mc="http://schemas.openxmlformats.org/markup-compatibility/2006" xmlns:a14="http://schemas.microsoft.com/office/drawing/2010/main">
          <mc:Choice Requires="a14">
            <p:sp>
              <p:nvSpPr>
                <p:cNvPr id="244" name="Rectangle 243"/>
                <p:cNvSpPr/>
                <p:nvPr/>
              </p:nvSpPr>
              <p:spPr>
                <a:xfrm>
                  <a:off x="535203" y="5642228"/>
                  <a:ext cx="319931" cy="199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1</m:t>
                            </m:r>
                          </m:sub>
                        </m:sSub>
                      </m:oMath>
                    </m:oMathPara>
                  </a14:m>
                  <a:endParaRPr lang="en-US" sz="2000" dirty="0"/>
                </a:p>
              </p:txBody>
            </p:sp>
          </mc:Choice>
          <mc:Fallback xmlns="">
            <p:sp>
              <p:nvSpPr>
                <p:cNvPr id="244" name="Rectangle 243"/>
                <p:cNvSpPr>
                  <a:spLocks noRot="1" noChangeAspect="1" noMove="1" noResize="1" noEditPoints="1" noAdjustHandles="1" noChangeArrowheads="1" noChangeShapeType="1" noTextEdit="1"/>
                </p:cNvSpPr>
                <p:nvPr/>
              </p:nvSpPr>
              <p:spPr>
                <a:xfrm>
                  <a:off x="535203" y="5642228"/>
                  <a:ext cx="319931" cy="199771"/>
                </a:xfrm>
                <a:prstGeom prst="rect">
                  <a:avLst/>
                </a:prstGeom>
                <a:blipFill>
                  <a:blip r:embed="rId6"/>
                  <a:stretch>
                    <a:fillRect l="-15385" b="-531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Rectangle 245"/>
                <p:cNvSpPr/>
                <p:nvPr/>
              </p:nvSpPr>
              <p:spPr>
                <a:xfrm>
                  <a:off x="533400" y="5384802"/>
                  <a:ext cx="319931" cy="199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2</m:t>
                            </m:r>
                          </m:sub>
                        </m:sSub>
                      </m:oMath>
                    </m:oMathPara>
                  </a14:m>
                  <a:endParaRPr lang="en-US" sz="2000" dirty="0"/>
                </a:p>
              </p:txBody>
            </p:sp>
          </mc:Choice>
          <mc:Fallback xmlns="">
            <p:sp>
              <p:nvSpPr>
                <p:cNvPr id="246" name="Rectangle 245"/>
                <p:cNvSpPr>
                  <a:spLocks noRot="1" noChangeAspect="1" noMove="1" noResize="1" noEditPoints="1" noAdjustHandles="1" noChangeArrowheads="1" noChangeShapeType="1" noTextEdit="1"/>
                </p:cNvSpPr>
                <p:nvPr/>
              </p:nvSpPr>
              <p:spPr>
                <a:xfrm>
                  <a:off x="533400" y="5384802"/>
                  <a:ext cx="319931" cy="199771"/>
                </a:xfrm>
                <a:prstGeom prst="rect">
                  <a:avLst/>
                </a:prstGeom>
                <a:blipFill>
                  <a:blip r:embed="rId7"/>
                  <a:stretch>
                    <a:fillRect l="-15385" b="-515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7" name="Rectangle 246"/>
                <p:cNvSpPr/>
                <p:nvPr/>
              </p:nvSpPr>
              <p:spPr>
                <a:xfrm>
                  <a:off x="524933" y="2746628"/>
                  <a:ext cx="319931" cy="199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𝑇</m:t>
                            </m:r>
                          </m:sub>
                        </m:sSub>
                      </m:oMath>
                    </m:oMathPara>
                  </a14:m>
                  <a:endParaRPr lang="en-US" sz="2000" dirty="0"/>
                </a:p>
              </p:txBody>
            </p:sp>
          </mc:Choice>
          <mc:Fallback xmlns="">
            <p:sp>
              <p:nvSpPr>
                <p:cNvPr id="247" name="Rectangle 246"/>
                <p:cNvSpPr>
                  <a:spLocks noRot="1" noChangeAspect="1" noMove="1" noResize="1" noEditPoints="1" noAdjustHandles="1" noChangeArrowheads="1" noChangeShapeType="1" noTextEdit="1"/>
                </p:cNvSpPr>
                <p:nvPr/>
              </p:nvSpPr>
              <p:spPr>
                <a:xfrm>
                  <a:off x="524933" y="2746628"/>
                  <a:ext cx="319931" cy="199771"/>
                </a:xfrm>
                <a:prstGeom prst="rect">
                  <a:avLst/>
                </a:prstGeom>
                <a:blipFill>
                  <a:blip r:embed="rId8"/>
                  <a:stretch>
                    <a:fillRect l="-16981" b="-531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8" name="Rectangle 247"/>
                <p:cNvSpPr/>
                <p:nvPr/>
              </p:nvSpPr>
              <p:spPr>
                <a:xfrm>
                  <a:off x="254001" y="2506133"/>
                  <a:ext cx="685800" cy="19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solidFill>
                              <a:srgbClr val="1C05C5"/>
                            </a:solidFill>
                            <a:latin typeface="Cambria Math" panose="02040503050406030204" pitchFamily="18" charset="0"/>
                          </a:rPr>
                          <m:t>𝑜𝑢𝑡</m:t>
                        </m:r>
                      </m:oMath>
                    </m:oMathPara>
                  </a14:m>
                  <a:endParaRPr lang="en-US" sz="2000" dirty="0">
                    <a:solidFill>
                      <a:srgbClr val="1C05C5"/>
                    </a:solidFill>
                  </a:endParaRPr>
                </a:p>
              </p:txBody>
            </p:sp>
          </mc:Choice>
          <mc:Fallback xmlns="">
            <p:sp>
              <p:nvSpPr>
                <p:cNvPr id="248" name="Rectangle 247"/>
                <p:cNvSpPr>
                  <a:spLocks noRot="1" noChangeAspect="1" noMove="1" noResize="1" noEditPoints="1" noAdjustHandles="1" noChangeArrowheads="1" noChangeShapeType="1" noTextEdit="1"/>
                </p:cNvSpPr>
                <p:nvPr/>
              </p:nvSpPr>
              <p:spPr>
                <a:xfrm>
                  <a:off x="254001" y="2506133"/>
                  <a:ext cx="685800" cy="191304"/>
                </a:xfrm>
                <a:prstGeom prst="rect">
                  <a:avLst/>
                </a:prstGeom>
                <a:blipFill>
                  <a:blip r:embed="rId9"/>
                  <a:stretch>
                    <a:fillRect t="-6452" b="-3871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9" name="Rectangle 248"/>
                <p:cNvSpPr/>
                <p:nvPr/>
              </p:nvSpPr>
              <p:spPr>
                <a:xfrm>
                  <a:off x="533400" y="5955495"/>
                  <a:ext cx="319931" cy="199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rgbClr val="1C05C5"/>
                            </a:solidFill>
                            <a:latin typeface="Cambria Math" panose="02040503050406030204" pitchFamily="18" charset="0"/>
                          </a:rPr>
                          <m:t>𝑥</m:t>
                        </m:r>
                      </m:oMath>
                    </m:oMathPara>
                  </a14:m>
                  <a:endParaRPr lang="en-US" sz="2000" dirty="0"/>
                </a:p>
              </p:txBody>
            </p:sp>
          </mc:Choice>
          <mc:Fallback xmlns="">
            <p:sp>
              <p:nvSpPr>
                <p:cNvPr id="249" name="Rectangle 248"/>
                <p:cNvSpPr>
                  <a:spLocks noRot="1" noChangeAspect="1" noMove="1" noResize="1" noEditPoints="1" noAdjustHandles="1" noChangeArrowheads="1" noChangeShapeType="1" noTextEdit="1"/>
                </p:cNvSpPr>
                <p:nvPr/>
              </p:nvSpPr>
              <p:spPr>
                <a:xfrm>
                  <a:off x="533400" y="5955495"/>
                  <a:ext cx="319931" cy="199771"/>
                </a:xfrm>
                <a:prstGeom prst="rect">
                  <a:avLst/>
                </a:prstGeom>
                <a:blipFill>
                  <a:blip r:embed="rId10"/>
                  <a:stretch>
                    <a:fillRect l="-1923" b="-24242"/>
                  </a:stretch>
                </a:blipFill>
                <a:ln>
                  <a:noFill/>
                </a:ln>
              </p:spPr>
              <p:txBody>
                <a:bodyPr/>
                <a:lstStyle/>
                <a:p>
                  <a:r>
                    <a:rPr lang="en-US">
                      <a:noFill/>
                    </a:rPr>
                    <a:t> </a:t>
                  </a:r>
                </a:p>
              </p:txBody>
            </p:sp>
          </mc:Fallback>
        </mc:AlternateContent>
      </p:grpSp>
      <p:grpSp>
        <p:nvGrpSpPr>
          <p:cNvPr id="8" name="Group 7"/>
          <p:cNvGrpSpPr/>
          <p:nvPr/>
        </p:nvGrpSpPr>
        <p:grpSpPr>
          <a:xfrm>
            <a:off x="4107145" y="3286908"/>
            <a:ext cx="4638077" cy="1742293"/>
            <a:chOff x="4107145" y="3286908"/>
            <a:chExt cx="4638077" cy="1742293"/>
          </a:xfrm>
        </p:grpSpPr>
        <p:sp>
          <p:nvSpPr>
            <p:cNvPr id="61" name="AutoShape 116"/>
            <p:cNvSpPr>
              <a:spLocks noChangeArrowheads="1"/>
            </p:cNvSpPr>
            <p:nvPr/>
          </p:nvSpPr>
          <p:spPr bwMode="auto">
            <a:xfrm>
              <a:off x="4107145" y="3445626"/>
              <a:ext cx="4638077" cy="1259724"/>
            </a:xfrm>
            <a:prstGeom prst="pentagon">
              <a:avLst/>
            </a:prstGeom>
            <a:solidFill>
              <a:srgbClr val="FFFF99"/>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9" name="Rectangle 8"/>
                <p:cNvSpPr/>
                <p:nvPr/>
              </p:nvSpPr>
              <p:spPr>
                <a:xfrm>
                  <a:off x="5605423" y="4707467"/>
                  <a:ext cx="566777" cy="321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1</m:t>
                            </m:r>
                          </m:sub>
                        </m:sSub>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605423" y="4707467"/>
                  <a:ext cx="566777" cy="321734"/>
                </a:xfrm>
                <a:prstGeom prst="rect">
                  <a:avLst/>
                </a:prstGeom>
                <a:blipFill>
                  <a:blip r:embed="rId11"/>
                  <a:stretch>
                    <a:fillRect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88974" y="4707467"/>
                  <a:ext cx="566777" cy="321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𝑇</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688974" y="4707467"/>
                  <a:ext cx="566777" cy="321733"/>
                </a:xfrm>
                <a:prstGeom prst="rect">
                  <a:avLst/>
                </a:prstGeom>
                <a:blipFill>
                  <a:blip r:embed="rId12"/>
                  <a:stretch>
                    <a:fillRect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316458" y="4707467"/>
                  <a:ext cx="566777" cy="321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rgbClr val="1C05C5"/>
                            </a:solidFill>
                            <a:latin typeface="Cambria Math" panose="02040503050406030204" pitchFamily="18" charset="0"/>
                          </a:rPr>
                          <m:t>𝑜𝑢𝑡</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7316458" y="4707467"/>
                  <a:ext cx="566777" cy="321733"/>
                </a:xfrm>
                <a:prstGeom prst="rect">
                  <a:avLst/>
                </a:prstGeom>
                <a:blipFill>
                  <a:blip r:embed="rId13"/>
                  <a:stretch>
                    <a:fillRect l="-1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986188" y="4707467"/>
                  <a:ext cx="566777" cy="321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rgbClr val="1C05C5"/>
                            </a:solidFill>
                            <a:latin typeface="Cambria Math" panose="02040503050406030204" pitchFamily="18" charset="0"/>
                          </a:rPr>
                          <m:t>𝑥</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4986188" y="4707467"/>
                  <a:ext cx="566777" cy="321733"/>
                </a:xfrm>
                <a:prstGeom prst="rect">
                  <a:avLst/>
                </a:prstGeom>
                <a:blipFill>
                  <a:blip r:embed="rId14"/>
                  <a:stretch>
                    <a:fillRect/>
                  </a:stretch>
                </a:blipFill>
              </p:spPr>
              <p:txBody>
                <a:bodyPr/>
                <a:lstStyle/>
                <a:p>
                  <a:r>
                    <a:rPr lang="en-US">
                      <a:noFill/>
                    </a:rPr>
                    <a:t> </a:t>
                  </a:r>
                </a:p>
              </p:txBody>
            </p:sp>
          </mc:Fallback>
        </mc:AlternateContent>
        <p:sp>
          <p:nvSpPr>
            <p:cNvPr id="66" name="Oval 19"/>
            <p:cNvSpPr>
              <a:spLocks noChangeArrowheads="1"/>
            </p:cNvSpPr>
            <p:nvPr/>
          </p:nvSpPr>
          <p:spPr bwMode="auto">
            <a:xfrm>
              <a:off x="6277676" y="3356023"/>
              <a:ext cx="276123" cy="251021"/>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350">
                <a:latin typeface="Arial" panose="020B0604020202020204" pitchFamily="34" charset="0"/>
              </a:endParaRPr>
            </a:p>
          </p:txBody>
        </p:sp>
        <p:sp>
          <p:nvSpPr>
            <p:cNvPr id="69" name="TextBox 68"/>
            <p:cNvSpPr txBox="1"/>
            <p:nvPr/>
          </p:nvSpPr>
          <p:spPr>
            <a:xfrm>
              <a:off x="6031599" y="3286908"/>
              <a:ext cx="775972" cy="446892"/>
            </a:xfrm>
            <a:prstGeom prst="rect">
              <a:avLst/>
            </a:prstGeom>
            <a:noFill/>
          </p:spPr>
          <p:txBody>
            <a:bodyPr wrap="square" rtlCol="0">
              <a:spAutoFit/>
            </a:bodyPr>
            <a:lstStyle/>
            <a:p>
              <a:pPr algn="ctr"/>
              <a:r>
                <a:rPr lang="en-US" b="1" dirty="0"/>
                <a:t>1</a:t>
              </a:r>
            </a:p>
          </p:txBody>
        </p:sp>
      </p:grpSp>
      <p:sp>
        <p:nvSpPr>
          <p:cNvPr id="7" name="Oval 6">
            <a:extLst>
              <a:ext uri="{FF2B5EF4-FFF2-40B4-BE49-F238E27FC236}">
                <a16:creationId xmlns:a16="http://schemas.microsoft.com/office/drawing/2014/main" id="{21382CC8-CC9F-4F83-842A-FB40B31E95F2}"/>
              </a:ext>
            </a:extLst>
          </p:cNvPr>
          <p:cNvSpPr/>
          <p:nvPr/>
        </p:nvSpPr>
        <p:spPr>
          <a:xfrm>
            <a:off x="4648200" y="4547556"/>
            <a:ext cx="3671455" cy="647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25BD9FD-0F52-4A27-8775-3F1024A28557}"/>
              </a:ext>
            </a:extLst>
          </p:cNvPr>
          <p:cNvSpPr txBox="1"/>
          <p:nvPr/>
        </p:nvSpPr>
        <p:spPr>
          <a:xfrm>
            <a:off x="3810000" y="5769114"/>
            <a:ext cx="1447800" cy="707886"/>
          </a:xfrm>
          <a:prstGeom prst="rect">
            <a:avLst/>
          </a:prstGeom>
          <a:noFill/>
        </p:spPr>
        <p:txBody>
          <a:bodyPr wrap="square" rtlCol="0">
            <a:spAutoFit/>
          </a:bodyPr>
          <a:lstStyle/>
          <a:p>
            <a:pPr algn="ctr"/>
            <a:r>
              <a:rPr lang="en-US" sz="2000" dirty="0"/>
              <a:t>Unknown to verifier!</a:t>
            </a:r>
          </a:p>
        </p:txBody>
      </p:sp>
      <p:cxnSp>
        <p:nvCxnSpPr>
          <p:cNvPr id="15" name="Straight Arrow Connector 14">
            <a:extLst>
              <a:ext uri="{FF2B5EF4-FFF2-40B4-BE49-F238E27FC236}">
                <a16:creationId xmlns:a16="http://schemas.microsoft.com/office/drawing/2014/main" id="{4EA7D56A-210B-4FFF-B1E3-E1121D31A5F4}"/>
              </a:ext>
            </a:extLst>
          </p:cNvPr>
          <p:cNvCxnSpPr>
            <a:stCxn id="11" idx="0"/>
          </p:cNvCxnSpPr>
          <p:nvPr/>
        </p:nvCxnSpPr>
        <p:spPr>
          <a:xfrm flipV="1">
            <a:off x="4533900" y="5195367"/>
            <a:ext cx="571500" cy="5737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Content Placeholder 2">
            <a:extLst>
              <a:ext uri="{FF2B5EF4-FFF2-40B4-BE49-F238E27FC236}">
                <a16:creationId xmlns:a16="http://schemas.microsoft.com/office/drawing/2014/main" id="{CE571F4B-A61B-498E-B266-D2C3CF72DFEC}"/>
              </a:ext>
            </a:extLst>
          </p:cNvPr>
          <p:cNvSpPr>
            <a:spLocks noGrp="1"/>
          </p:cNvSpPr>
          <p:nvPr>
            <p:ph idx="1"/>
          </p:nvPr>
        </p:nvSpPr>
        <p:spPr>
          <a:xfrm>
            <a:off x="457200" y="1600201"/>
            <a:ext cx="8229600" cy="685800"/>
          </a:xfrm>
        </p:spPr>
        <p:txBody>
          <a:bodyPr/>
          <a:lstStyle/>
          <a:p>
            <a:pPr marL="0" indent="0">
              <a:buNone/>
            </a:pPr>
            <a:r>
              <a:rPr lang="en-US" b="1" dirty="0">
                <a:solidFill>
                  <a:srgbClr val="FF0000"/>
                </a:solidFill>
              </a:rPr>
              <a:t>Idea:</a:t>
            </a:r>
            <a:r>
              <a:rPr lang="en-US" dirty="0">
                <a:solidFill>
                  <a:srgbClr val="FF0000"/>
                </a:solidFill>
              </a:rPr>
              <a:t>  </a:t>
            </a:r>
            <a:r>
              <a:rPr lang="en-US" dirty="0"/>
              <a:t>Convert computation to low-depth circuit!</a:t>
            </a:r>
          </a:p>
        </p:txBody>
      </p:sp>
    </p:spTree>
    <p:extLst>
      <p:ext uri="{BB962C8B-B14F-4D97-AF65-F5344CB8AC3E}">
        <p14:creationId xmlns:p14="http://schemas.microsoft.com/office/powerpoint/2010/main" val="3332616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Eliminating Depth Restriction</a:t>
            </a:r>
          </a:p>
        </p:txBody>
      </p:sp>
      <p:sp>
        <p:nvSpPr>
          <p:cNvPr id="5" name="Right Arrow 4"/>
          <p:cNvSpPr/>
          <p:nvPr/>
        </p:nvSpPr>
        <p:spPr>
          <a:xfrm>
            <a:off x="2895600" y="3886200"/>
            <a:ext cx="990600" cy="4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251"/>
          <p:cNvGrpSpPr/>
          <p:nvPr/>
        </p:nvGrpSpPr>
        <p:grpSpPr>
          <a:xfrm>
            <a:off x="254001" y="2506133"/>
            <a:ext cx="2260599" cy="3908632"/>
            <a:chOff x="254001" y="2506133"/>
            <a:chExt cx="2260599" cy="3908632"/>
          </a:xfrm>
        </p:grpSpPr>
        <p:sp>
          <p:nvSpPr>
            <p:cNvPr id="4" name="Rectangle 3"/>
            <p:cNvSpPr/>
            <p:nvPr/>
          </p:nvSpPr>
          <p:spPr>
            <a:xfrm>
              <a:off x="838200" y="2590800"/>
              <a:ext cx="1676400" cy="3505200"/>
            </a:xfrm>
            <a:prstGeom prst="rect">
              <a:avLst/>
            </a:prstGeom>
            <a:solidFill>
              <a:srgbClr val="FF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1"/>
            <p:cNvSpPr>
              <a:spLocks noChangeArrowheads="1"/>
            </p:cNvSpPr>
            <p:nvPr/>
          </p:nvSpPr>
          <p:spPr bwMode="auto">
            <a:xfrm>
              <a:off x="852453" y="5418667"/>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143" name="Rectangle 121"/>
            <p:cNvSpPr>
              <a:spLocks noChangeArrowheads="1"/>
            </p:cNvSpPr>
            <p:nvPr/>
          </p:nvSpPr>
          <p:spPr bwMode="auto">
            <a:xfrm>
              <a:off x="838200" y="5693757"/>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177" name="Oval 8"/>
            <p:cNvSpPr>
              <a:spLocks noChangeArrowheads="1"/>
            </p:cNvSpPr>
            <p:nvPr/>
          </p:nvSpPr>
          <p:spPr bwMode="auto">
            <a:xfrm>
              <a:off x="1261180" y="602356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78" name="Oval 9"/>
            <p:cNvSpPr>
              <a:spLocks noChangeArrowheads="1"/>
            </p:cNvSpPr>
            <p:nvPr/>
          </p:nvSpPr>
          <p:spPr bwMode="auto">
            <a:xfrm>
              <a:off x="1485268" y="602356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79" name="Oval 10"/>
            <p:cNvSpPr>
              <a:spLocks noChangeArrowheads="1"/>
            </p:cNvSpPr>
            <p:nvPr/>
          </p:nvSpPr>
          <p:spPr bwMode="auto">
            <a:xfrm>
              <a:off x="1794901" y="602356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0" name="Oval 13"/>
            <p:cNvSpPr>
              <a:spLocks noChangeArrowheads="1"/>
            </p:cNvSpPr>
            <p:nvPr/>
          </p:nvSpPr>
          <p:spPr bwMode="auto">
            <a:xfrm>
              <a:off x="1144951" y="5707718"/>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1" name="Oval 14"/>
            <p:cNvSpPr>
              <a:spLocks noChangeArrowheads="1"/>
            </p:cNvSpPr>
            <p:nvPr/>
          </p:nvSpPr>
          <p:spPr bwMode="auto">
            <a:xfrm>
              <a:off x="1591269" y="5707718"/>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2" name="Oval 15"/>
            <p:cNvSpPr>
              <a:spLocks noChangeArrowheads="1"/>
            </p:cNvSpPr>
            <p:nvPr/>
          </p:nvSpPr>
          <p:spPr bwMode="auto">
            <a:xfrm>
              <a:off x="1903691" y="5707718"/>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3" name="Oval 17"/>
            <p:cNvSpPr>
              <a:spLocks noChangeArrowheads="1"/>
            </p:cNvSpPr>
            <p:nvPr/>
          </p:nvSpPr>
          <p:spPr bwMode="auto">
            <a:xfrm>
              <a:off x="1368110" y="543699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4" name="Oval 18"/>
            <p:cNvSpPr>
              <a:spLocks noChangeArrowheads="1"/>
            </p:cNvSpPr>
            <p:nvPr/>
          </p:nvSpPr>
          <p:spPr bwMode="auto">
            <a:xfrm>
              <a:off x="1725164" y="543699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85" name="Line 20"/>
            <p:cNvSpPr>
              <a:spLocks noChangeShapeType="1"/>
            </p:cNvSpPr>
            <p:nvPr/>
          </p:nvSpPr>
          <p:spPr bwMode="auto">
            <a:xfrm flipH="1" flipV="1">
              <a:off x="1234215" y="5843080"/>
              <a:ext cx="89263"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6" name="Line 21"/>
            <p:cNvSpPr>
              <a:spLocks noChangeShapeType="1"/>
            </p:cNvSpPr>
            <p:nvPr/>
          </p:nvSpPr>
          <p:spPr bwMode="auto">
            <a:xfrm flipH="1" flipV="1">
              <a:off x="1278847" y="5797959"/>
              <a:ext cx="253843" cy="231244"/>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7" name="Line 22"/>
            <p:cNvSpPr>
              <a:spLocks noChangeShapeType="1"/>
            </p:cNvSpPr>
            <p:nvPr/>
          </p:nvSpPr>
          <p:spPr bwMode="auto">
            <a:xfrm flipV="1">
              <a:off x="1566164" y="5797959"/>
              <a:ext cx="337527" cy="225604"/>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8" name="Line 26"/>
            <p:cNvSpPr>
              <a:spLocks noChangeShapeType="1"/>
            </p:cNvSpPr>
            <p:nvPr/>
          </p:nvSpPr>
          <p:spPr bwMode="auto">
            <a:xfrm flipH="1" flipV="1">
              <a:off x="1680532" y="5843080"/>
              <a:ext cx="136685"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9" name="Line 27"/>
            <p:cNvSpPr>
              <a:spLocks noChangeShapeType="1"/>
            </p:cNvSpPr>
            <p:nvPr/>
          </p:nvSpPr>
          <p:spPr bwMode="auto">
            <a:xfrm flipH="1" flipV="1">
              <a:off x="1502005" y="5527234"/>
              <a:ext cx="133895"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0" name="Line 28"/>
            <p:cNvSpPr>
              <a:spLocks noChangeShapeType="1"/>
            </p:cNvSpPr>
            <p:nvPr/>
          </p:nvSpPr>
          <p:spPr bwMode="auto">
            <a:xfrm flipV="1">
              <a:off x="1234215" y="5527234"/>
              <a:ext cx="133895"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1" name="Line 29"/>
            <p:cNvSpPr>
              <a:spLocks noChangeShapeType="1"/>
            </p:cNvSpPr>
            <p:nvPr/>
          </p:nvSpPr>
          <p:spPr bwMode="auto">
            <a:xfrm flipV="1">
              <a:off x="1680532" y="5572355"/>
              <a:ext cx="89263"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2" name="Line 30"/>
            <p:cNvSpPr>
              <a:spLocks noChangeShapeType="1"/>
            </p:cNvSpPr>
            <p:nvPr/>
          </p:nvSpPr>
          <p:spPr bwMode="auto">
            <a:xfrm flipH="1" flipV="1">
              <a:off x="1814427" y="5572355"/>
              <a:ext cx="133895"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3" name="Line 46"/>
            <p:cNvSpPr>
              <a:spLocks noChangeShapeType="1"/>
            </p:cNvSpPr>
            <p:nvPr/>
          </p:nvSpPr>
          <p:spPr bwMode="auto">
            <a:xfrm flipH="1" flipV="1">
              <a:off x="1278847" y="5256510"/>
              <a:ext cx="133895" cy="18048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4" name="Line 47"/>
            <p:cNvSpPr>
              <a:spLocks noChangeShapeType="1"/>
            </p:cNvSpPr>
            <p:nvPr/>
          </p:nvSpPr>
          <p:spPr bwMode="auto">
            <a:xfrm flipV="1">
              <a:off x="1814427" y="5301630"/>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5" name="Line 48"/>
            <p:cNvSpPr>
              <a:spLocks noChangeShapeType="1"/>
            </p:cNvSpPr>
            <p:nvPr/>
          </p:nvSpPr>
          <p:spPr bwMode="auto">
            <a:xfrm flipH="1" flipV="1">
              <a:off x="1725164" y="5301630"/>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6" name="Line 49"/>
            <p:cNvSpPr>
              <a:spLocks noChangeShapeType="1"/>
            </p:cNvSpPr>
            <p:nvPr/>
          </p:nvSpPr>
          <p:spPr bwMode="auto">
            <a:xfrm flipV="1">
              <a:off x="1457373" y="5301630"/>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7" name="Text Box 58"/>
            <p:cNvSpPr txBox="1">
              <a:spLocks noChangeArrowheads="1"/>
            </p:cNvSpPr>
            <p:nvPr/>
          </p:nvSpPr>
          <p:spPr bwMode="auto">
            <a:xfrm>
              <a:off x="1524000" y="4724400"/>
              <a:ext cx="221536" cy="33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50000"/>
                </a:lnSpc>
                <a:spcBef>
                  <a:spcPct val="0"/>
                </a:spcBef>
                <a:buFontTx/>
                <a:buNone/>
              </a:pPr>
              <a:r>
                <a:rPr lang="en-US" altLang="en-US" sz="1050" b="1">
                  <a:latin typeface="Arial" panose="020B0604020202020204" pitchFamily="34" charset="0"/>
                </a:rPr>
                <a:t>.</a:t>
              </a:r>
            </a:p>
            <a:p>
              <a:pPr>
                <a:lnSpc>
                  <a:spcPct val="50000"/>
                </a:lnSpc>
                <a:spcBef>
                  <a:spcPct val="0"/>
                </a:spcBef>
                <a:buFontTx/>
                <a:buNone/>
              </a:pPr>
              <a:r>
                <a:rPr lang="en-US" altLang="en-US" sz="1050" b="1">
                  <a:latin typeface="Arial" panose="020B0604020202020204" pitchFamily="34" charset="0"/>
                </a:rPr>
                <a:t>.</a:t>
              </a:r>
            </a:p>
            <a:p>
              <a:pPr>
                <a:lnSpc>
                  <a:spcPct val="50000"/>
                </a:lnSpc>
                <a:spcBef>
                  <a:spcPct val="0"/>
                </a:spcBef>
                <a:buFontTx/>
                <a:buNone/>
              </a:pPr>
              <a:r>
                <a:rPr lang="en-US" altLang="en-US" sz="1050" b="1">
                  <a:latin typeface="Arial" panose="020B0604020202020204" pitchFamily="34" charset="0"/>
                </a:rPr>
                <a:t>.</a:t>
              </a:r>
            </a:p>
          </p:txBody>
        </p:sp>
        <p:sp>
          <p:nvSpPr>
            <p:cNvPr id="198" name="Oval 65"/>
            <p:cNvSpPr>
              <a:spLocks noChangeArrowheads="1"/>
            </p:cNvSpPr>
            <p:nvPr/>
          </p:nvSpPr>
          <p:spPr bwMode="auto">
            <a:xfrm>
              <a:off x="2026428" y="544169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199" name="Line 66"/>
            <p:cNvSpPr>
              <a:spLocks noChangeShapeType="1"/>
            </p:cNvSpPr>
            <p:nvPr/>
          </p:nvSpPr>
          <p:spPr bwMode="auto">
            <a:xfrm flipV="1">
              <a:off x="1981796" y="5569536"/>
              <a:ext cx="123667" cy="14476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0" name="Line 68"/>
            <p:cNvSpPr>
              <a:spLocks noChangeShapeType="1"/>
            </p:cNvSpPr>
            <p:nvPr/>
          </p:nvSpPr>
          <p:spPr bwMode="auto">
            <a:xfrm flipV="1">
              <a:off x="2116621" y="5304451"/>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1" name="Line 69"/>
            <p:cNvSpPr>
              <a:spLocks noChangeShapeType="1"/>
            </p:cNvSpPr>
            <p:nvPr/>
          </p:nvSpPr>
          <p:spPr bwMode="auto">
            <a:xfrm flipH="1" flipV="1">
              <a:off x="2027358" y="5304451"/>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2" name="Oval 96"/>
            <p:cNvSpPr>
              <a:spLocks noChangeArrowheads="1"/>
            </p:cNvSpPr>
            <p:nvPr/>
          </p:nvSpPr>
          <p:spPr bwMode="auto">
            <a:xfrm>
              <a:off x="990600" y="5432293"/>
              <a:ext cx="133895" cy="135362"/>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050">
                <a:latin typeface="Arial" panose="020B0604020202020204" pitchFamily="34" charset="0"/>
              </a:endParaRPr>
            </a:p>
          </p:txBody>
        </p:sp>
        <p:sp>
          <p:nvSpPr>
            <p:cNvPr id="203" name="Line 97"/>
            <p:cNvSpPr>
              <a:spLocks noChangeShapeType="1"/>
            </p:cNvSpPr>
            <p:nvPr/>
          </p:nvSpPr>
          <p:spPr bwMode="auto">
            <a:xfrm flipV="1">
              <a:off x="1080794" y="5295051"/>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4" name="Line 98"/>
            <p:cNvSpPr>
              <a:spLocks noChangeShapeType="1"/>
            </p:cNvSpPr>
            <p:nvPr/>
          </p:nvSpPr>
          <p:spPr bwMode="auto">
            <a:xfrm flipH="1" flipV="1">
              <a:off x="991530" y="5295051"/>
              <a:ext cx="44632" cy="1353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05" name="Line 103"/>
            <p:cNvSpPr>
              <a:spLocks noChangeShapeType="1"/>
            </p:cNvSpPr>
            <p:nvPr/>
          </p:nvSpPr>
          <p:spPr bwMode="auto">
            <a:xfrm flipH="1" flipV="1">
              <a:off x="1064057" y="5575176"/>
              <a:ext cx="95772" cy="14382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mc:AlternateContent xmlns:mc="http://schemas.openxmlformats.org/markup-compatibility/2006" xmlns:a14="http://schemas.microsoft.com/office/drawing/2010/main">
          <mc:Choice Requires="a14">
            <p:sp>
              <p:nvSpPr>
                <p:cNvPr id="206" name="Text Box 109"/>
                <p:cNvSpPr txBox="1">
                  <a:spLocks noChangeArrowheads="1"/>
                </p:cNvSpPr>
                <p:nvPr/>
              </p:nvSpPr>
              <p:spPr bwMode="auto">
                <a:xfrm>
                  <a:off x="1195162" y="6096921"/>
                  <a:ext cx="357054" cy="317844"/>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en-US" sz="1500" i="1" dirty="0">
                            <a:latin typeface="Cambria Math" panose="02040503050406030204" pitchFamily="18" charset="0"/>
                          </a:rPr>
                          <m:t>𝑥</m:t>
                        </m:r>
                        <m:r>
                          <a:rPr lang="en-US" altLang="en-US" sz="1500" i="1" baseline="-25000" dirty="0">
                            <a:latin typeface="Cambria Math" panose="02040503050406030204" pitchFamily="18" charset="0"/>
                          </a:rPr>
                          <m:t>1</m:t>
                        </m:r>
                      </m:oMath>
                    </m:oMathPara>
                  </a14:m>
                  <a:endParaRPr lang="en-US" altLang="en-US" sz="1500" baseline="-25000" dirty="0">
                    <a:latin typeface="+mj-lt"/>
                  </a:endParaRPr>
                </a:p>
              </p:txBody>
            </p:sp>
          </mc:Choice>
          <mc:Fallback xmlns="">
            <p:sp>
              <p:nvSpPr>
                <p:cNvPr id="206" name="Text Box 109"/>
                <p:cNvSpPr txBox="1">
                  <a:spLocks noRot="1" noChangeAspect="1" noMove="1" noResize="1" noEditPoints="1" noAdjustHandles="1" noChangeArrowheads="1" noChangeShapeType="1" noTextEdit="1"/>
                </p:cNvSpPr>
                <p:nvPr/>
              </p:nvSpPr>
              <p:spPr bwMode="auto">
                <a:xfrm>
                  <a:off x="1195162" y="6096921"/>
                  <a:ext cx="357054" cy="317844"/>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7" name="Text Box 110"/>
                <p:cNvSpPr txBox="1">
                  <a:spLocks noChangeArrowheads="1"/>
                </p:cNvSpPr>
                <p:nvPr/>
              </p:nvSpPr>
              <p:spPr bwMode="auto">
                <a:xfrm>
                  <a:off x="1426859" y="6096921"/>
                  <a:ext cx="357054" cy="317844"/>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en-US" sz="1500" i="1" dirty="0">
                            <a:latin typeface="Cambria Math" panose="02040503050406030204" pitchFamily="18" charset="0"/>
                          </a:rPr>
                          <m:t>𝑥</m:t>
                        </m:r>
                        <m:r>
                          <a:rPr lang="en-US" altLang="en-US" sz="1500" i="1" baseline="-25000" dirty="0">
                            <a:latin typeface="Cambria Math" panose="02040503050406030204" pitchFamily="18" charset="0"/>
                          </a:rPr>
                          <m:t>2</m:t>
                        </m:r>
                      </m:oMath>
                    </m:oMathPara>
                  </a14:m>
                  <a:endParaRPr lang="en-US" altLang="en-US" sz="1500" baseline="-25000" dirty="0">
                    <a:latin typeface="+mj-lt"/>
                  </a:endParaRPr>
                </a:p>
              </p:txBody>
            </p:sp>
          </mc:Choice>
          <mc:Fallback xmlns="">
            <p:sp>
              <p:nvSpPr>
                <p:cNvPr id="207" name="Text Box 110"/>
                <p:cNvSpPr txBox="1">
                  <a:spLocks noRot="1" noChangeAspect="1" noMove="1" noResize="1" noEditPoints="1" noAdjustHandles="1" noChangeArrowheads="1" noChangeShapeType="1" noTextEdit="1"/>
                </p:cNvSpPr>
                <p:nvPr/>
              </p:nvSpPr>
              <p:spPr bwMode="auto">
                <a:xfrm>
                  <a:off x="1426859" y="6096921"/>
                  <a:ext cx="357054" cy="317844"/>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8" name="Text Box 111"/>
                <p:cNvSpPr txBox="1">
                  <a:spLocks noChangeArrowheads="1"/>
                </p:cNvSpPr>
                <p:nvPr/>
              </p:nvSpPr>
              <p:spPr bwMode="auto">
                <a:xfrm>
                  <a:off x="1732062" y="6096921"/>
                  <a:ext cx="357054" cy="317844"/>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en-US" sz="1500" i="1" dirty="0">
                            <a:latin typeface="Cambria Math" panose="02040503050406030204" pitchFamily="18" charset="0"/>
                          </a:rPr>
                          <m:t>𝑥</m:t>
                        </m:r>
                        <m:r>
                          <a:rPr lang="en-US" altLang="en-US" sz="1500" i="1" baseline="-25000" dirty="0">
                            <a:latin typeface="Cambria Math" panose="02040503050406030204" pitchFamily="18" charset="0"/>
                          </a:rPr>
                          <m:t>3</m:t>
                        </m:r>
                      </m:oMath>
                    </m:oMathPara>
                  </a14:m>
                  <a:endParaRPr lang="en-US" altLang="en-US" sz="1500" baseline="-25000" dirty="0">
                    <a:latin typeface="+mj-lt"/>
                  </a:endParaRPr>
                </a:p>
              </p:txBody>
            </p:sp>
          </mc:Choice>
          <mc:Fallback xmlns="">
            <p:sp>
              <p:nvSpPr>
                <p:cNvPr id="208" name="Text Box 111"/>
                <p:cNvSpPr txBox="1">
                  <a:spLocks noRot="1" noChangeAspect="1" noMove="1" noResize="1" noEditPoints="1" noAdjustHandles="1" noChangeArrowheads="1" noChangeShapeType="1" noTextEdit="1"/>
                </p:cNvSpPr>
                <p:nvPr/>
              </p:nvSpPr>
              <p:spPr bwMode="auto">
                <a:xfrm>
                  <a:off x="1732062" y="6096921"/>
                  <a:ext cx="357054" cy="317844"/>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09" name="Rectangle 121"/>
            <p:cNvSpPr>
              <a:spLocks noChangeArrowheads="1"/>
            </p:cNvSpPr>
            <p:nvPr/>
          </p:nvSpPr>
          <p:spPr bwMode="auto">
            <a:xfrm>
              <a:off x="846667" y="6007024"/>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210" name="Rectangle 121"/>
            <p:cNvSpPr>
              <a:spLocks noChangeArrowheads="1"/>
            </p:cNvSpPr>
            <p:nvPr/>
          </p:nvSpPr>
          <p:spPr bwMode="auto">
            <a:xfrm>
              <a:off x="852453" y="2514600"/>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211" name="Rectangle 121"/>
            <p:cNvSpPr>
              <a:spLocks noChangeArrowheads="1"/>
            </p:cNvSpPr>
            <p:nvPr/>
          </p:nvSpPr>
          <p:spPr bwMode="auto">
            <a:xfrm>
              <a:off x="838200" y="2789690"/>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p:sp>
          <p:nvSpPr>
            <p:cNvPr id="212" name="Rectangle 121"/>
            <p:cNvSpPr>
              <a:spLocks noChangeArrowheads="1"/>
            </p:cNvSpPr>
            <p:nvPr/>
          </p:nvSpPr>
          <p:spPr bwMode="auto">
            <a:xfrm>
              <a:off x="846667" y="3102957"/>
              <a:ext cx="1662147" cy="173643"/>
            </a:xfrm>
            <a:prstGeom prst="rect">
              <a:avLst/>
            </a:prstGeom>
            <a:solidFill>
              <a:srgbClr val="000099">
                <a:alpha val="30000"/>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None/>
              </a:pPr>
              <a:endParaRPr lang="en-US" altLang="en-US" sz="1050">
                <a:solidFill>
                  <a:srgbClr val="6600CC"/>
                </a:solidFill>
                <a:latin typeface="Arial Narrow" panose="020B0606020202030204" pitchFamily="34" charset="0"/>
              </a:endParaRPr>
            </a:p>
          </p:txBody>
        </p:sp>
        <mc:AlternateContent xmlns:mc="http://schemas.openxmlformats.org/markup-compatibility/2006" xmlns:a14="http://schemas.microsoft.com/office/drawing/2010/main">
          <mc:Choice Requires="a14">
            <p:sp>
              <p:nvSpPr>
                <p:cNvPr id="244" name="Rectangle 243"/>
                <p:cNvSpPr/>
                <p:nvPr/>
              </p:nvSpPr>
              <p:spPr>
                <a:xfrm>
                  <a:off x="535203" y="5642228"/>
                  <a:ext cx="319931" cy="199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1</m:t>
                            </m:r>
                          </m:sub>
                        </m:sSub>
                      </m:oMath>
                    </m:oMathPara>
                  </a14:m>
                  <a:endParaRPr lang="en-US" sz="2000" dirty="0"/>
                </a:p>
              </p:txBody>
            </p:sp>
          </mc:Choice>
          <mc:Fallback xmlns="">
            <p:sp>
              <p:nvSpPr>
                <p:cNvPr id="244" name="Rectangle 243"/>
                <p:cNvSpPr>
                  <a:spLocks noRot="1" noChangeAspect="1" noMove="1" noResize="1" noEditPoints="1" noAdjustHandles="1" noChangeArrowheads="1" noChangeShapeType="1" noTextEdit="1"/>
                </p:cNvSpPr>
                <p:nvPr/>
              </p:nvSpPr>
              <p:spPr>
                <a:xfrm>
                  <a:off x="535203" y="5642228"/>
                  <a:ext cx="319931" cy="199771"/>
                </a:xfrm>
                <a:prstGeom prst="rect">
                  <a:avLst/>
                </a:prstGeom>
                <a:blipFill>
                  <a:blip r:embed="rId6"/>
                  <a:stretch>
                    <a:fillRect l="-15385" b="-531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Rectangle 245"/>
                <p:cNvSpPr/>
                <p:nvPr/>
              </p:nvSpPr>
              <p:spPr>
                <a:xfrm>
                  <a:off x="533400" y="5384802"/>
                  <a:ext cx="319931" cy="199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2</m:t>
                            </m:r>
                          </m:sub>
                        </m:sSub>
                      </m:oMath>
                    </m:oMathPara>
                  </a14:m>
                  <a:endParaRPr lang="en-US" sz="2000" dirty="0"/>
                </a:p>
              </p:txBody>
            </p:sp>
          </mc:Choice>
          <mc:Fallback xmlns="">
            <p:sp>
              <p:nvSpPr>
                <p:cNvPr id="246" name="Rectangle 245"/>
                <p:cNvSpPr>
                  <a:spLocks noRot="1" noChangeAspect="1" noMove="1" noResize="1" noEditPoints="1" noAdjustHandles="1" noChangeArrowheads="1" noChangeShapeType="1" noTextEdit="1"/>
                </p:cNvSpPr>
                <p:nvPr/>
              </p:nvSpPr>
              <p:spPr>
                <a:xfrm>
                  <a:off x="533400" y="5384802"/>
                  <a:ext cx="319931" cy="199771"/>
                </a:xfrm>
                <a:prstGeom prst="rect">
                  <a:avLst/>
                </a:prstGeom>
                <a:blipFill>
                  <a:blip r:embed="rId7"/>
                  <a:stretch>
                    <a:fillRect l="-15385" b="-515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7" name="Rectangle 246"/>
                <p:cNvSpPr/>
                <p:nvPr/>
              </p:nvSpPr>
              <p:spPr>
                <a:xfrm>
                  <a:off x="524933" y="2746628"/>
                  <a:ext cx="319931" cy="199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𝑇</m:t>
                            </m:r>
                          </m:sub>
                        </m:sSub>
                      </m:oMath>
                    </m:oMathPara>
                  </a14:m>
                  <a:endParaRPr lang="en-US" sz="2000" dirty="0"/>
                </a:p>
              </p:txBody>
            </p:sp>
          </mc:Choice>
          <mc:Fallback xmlns="">
            <p:sp>
              <p:nvSpPr>
                <p:cNvPr id="247" name="Rectangle 246"/>
                <p:cNvSpPr>
                  <a:spLocks noRot="1" noChangeAspect="1" noMove="1" noResize="1" noEditPoints="1" noAdjustHandles="1" noChangeArrowheads="1" noChangeShapeType="1" noTextEdit="1"/>
                </p:cNvSpPr>
                <p:nvPr/>
              </p:nvSpPr>
              <p:spPr>
                <a:xfrm>
                  <a:off x="524933" y="2746628"/>
                  <a:ext cx="319931" cy="199771"/>
                </a:xfrm>
                <a:prstGeom prst="rect">
                  <a:avLst/>
                </a:prstGeom>
                <a:blipFill>
                  <a:blip r:embed="rId8"/>
                  <a:stretch>
                    <a:fillRect l="-16981" b="-531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8" name="Rectangle 247"/>
                <p:cNvSpPr/>
                <p:nvPr/>
              </p:nvSpPr>
              <p:spPr>
                <a:xfrm>
                  <a:off x="254001" y="2506133"/>
                  <a:ext cx="685800" cy="19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solidFill>
                              <a:srgbClr val="1C05C5"/>
                            </a:solidFill>
                            <a:latin typeface="Cambria Math" panose="02040503050406030204" pitchFamily="18" charset="0"/>
                          </a:rPr>
                          <m:t>𝑜𝑢𝑡</m:t>
                        </m:r>
                      </m:oMath>
                    </m:oMathPara>
                  </a14:m>
                  <a:endParaRPr lang="en-US" sz="2000" dirty="0">
                    <a:solidFill>
                      <a:srgbClr val="1C05C5"/>
                    </a:solidFill>
                  </a:endParaRPr>
                </a:p>
              </p:txBody>
            </p:sp>
          </mc:Choice>
          <mc:Fallback xmlns="">
            <p:sp>
              <p:nvSpPr>
                <p:cNvPr id="248" name="Rectangle 247"/>
                <p:cNvSpPr>
                  <a:spLocks noRot="1" noChangeAspect="1" noMove="1" noResize="1" noEditPoints="1" noAdjustHandles="1" noChangeArrowheads="1" noChangeShapeType="1" noTextEdit="1"/>
                </p:cNvSpPr>
                <p:nvPr/>
              </p:nvSpPr>
              <p:spPr>
                <a:xfrm>
                  <a:off x="254001" y="2506133"/>
                  <a:ext cx="685800" cy="191304"/>
                </a:xfrm>
                <a:prstGeom prst="rect">
                  <a:avLst/>
                </a:prstGeom>
                <a:blipFill>
                  <a:blip r:embed="rId9"/>
                  <a:stretch>
                    <a:fillRect t="-6452" b="-3871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9" name="Rectangle 248"/>
                <p:cNvSpPr/>
                <p:nvPr/>
              </p:nvSpPr>
              <p:spPr>
                <a:xfrm>
                  <a:off x="533400" y="5955495"/>
                  <a:ext cx="319931" cy="199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rgbClr val="1C05C5"/>
                            </a:solidFill>
                            <a:latin typeface="Cambria Math" panose="02040503050406030204" pitchFamily="18" charset="0"/>
                          </a:rPr>
                          <m:t>𝑥</m:t>
                        </m:r>
                      </m:oMath>
                    </m:oMathPara>
                  </a14:m>
                  <a:endParaRPr lang="en-US" sz="2000" dirty="0"/>
                </a:p>
              </p:txBody>
            </p:sp>
          </mc:Choice>
          <mc:Fallback xmlns="">
            <p:sp>
              <p:nvSpPr>
                <p:cNvPr id="249" name="Rectangle 248"/>
                <p:cNvSpPr>
                  <a:spLocks noRot="1" noChangeAspect="1" noMove="1" noResize="1" noEditPoints="1" noAdjustHandles="1" noChangeArrowheads="1" noChangeShapeType="1" noTextEdit="1"/>
                </p:cNvSpPr>
                <p:nvPr/>
              </p:nvSpPr>
              <p:spPr>
                <a:xfrm>
                  <a:off x="533400" y="5955495"/>
                  <a:ext cx="319931" cy="199771"/>
                </a:xfrm>
                <a:prstGeom prst="rect">
                  <a:avLst/>
                </a:prstGeom>
                <a:blipFill>
                  <a:blip r:embed="rId10"/>
                  <a:stretch>
                    <a:fillRect l="-1923" b="-24242"/>
                  </a:stretch>
                </a:blipFill>
                <a:ln>
                  <a:noFill/>
                </a:ln>
              </p:spPr>
              <p:txBody>
                <a:bodyPr/>
                <a:lstStyle/>
                <a:p>
                  <a:r>
                    <a:rPr lang="en-US">
                      <a:noFill/>
                    </a:rPr>
                    <a:t> </a:t>
                  </a:r>
                </a:p>
              </p:txBody>
            </p:sp>
          </mc:Fallback>
        </mc:AlternateContent>
      </p:grpSp>
      <p:grpSp>
        <p:nvGrpSpPr>
          <p:cNvPr id="8" name="Group 7"/>
          <p:cNvGrpSpPr/>
          <p:nvPr/>
        </p:nvGrpSpPr>
        <p:grpSpPr>
          <a:xfrm>
            <a:off x="4107145" y="3286908"/>
            <a:ext cx="4638077" cy="1742293"/>
            <a:chOff x="4107145" y="3286908"/>
            <a:chExt cx="4638077" cy="1742293"/>
          </a:xfrm>
        </p:grpSpPr>
        <p:sp>
          <p:nvSpPr>
            <p:cNvPr id="61" name="AutoShape 116"/>
            <p:cNvSpPr>
              <a:spLocks noChangeArrowheads="1"/>
            </p:cNvSpPr>
            <p:nvPr/>
          </p:nvSpPr>
          <p:spPr bwMode="auto">
            <a:xfrm>
              <a:off x="4107145" y="3445626"/>
              <a:ext cx="4638077" cy="1259724"/>
            </a:xfrm>
            <a:prstGeom prst="pentagon">
              <a:avLst/>
            </a:prstGeom>
            <a:solidFill>
              <a:srgbClr val="FFFF99"/>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9" name="Rectangle 8"/>
                <p:cNvSpPr/>
                <p:nvPr/>
              </p:nvSpPr>
              <p:spPr>
                <a:xfrm>
                  <a:off x="5605423" y="4707467"/>
                  <a:ext cx="566777" cy="321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1</m:t>
                            </m:r>
                          </m:sub>
                        </m:sSub>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605423" y="4707467"/>
                  <a:ext cx="566777" cy="321734"/>
                </a:xfrm>
                <a:prstGeom prst="rect">
                  <a:avLst/>
                </a:prstGeom>
                <a:blipFill>
                  <a:blip r:embed="rId11"/>
                  <a:stretch>
                    <a:fillRect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88974" y="4707467"/>
                  <a:ext cx="566777" cy="321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rgbClr val="1C05C5"/>
                                </a:solidFill>
                                <a:latin typeface="Cambria Math" panose="02040503050406030204" pitchFamily="18" charset="0"/>
                              </a:rPr>
                            </m:ctrlPr>
                          </m:sSubPr>
                          <m:e>
                            <m:r>
                              <a:rPr lang="en-US" sz="2000" b="0" i="1" smtClean="0">
                                <a:solidFill>
                                  <a:srgbClr val="1C05C5"/>
                                </a:solidFill>
                                <a:latin typeface="Cambria Math" panose="02040503050406030204" pitchFamily="18" charset="0"/>
                              </a:rPr>
                              <m:t>𝑐</m:t>
                            </m:r>
                          </m:e>
                          <m:sub>
                            <m:r>
                              <a:rPr lang="en-US" sz="2000" b="0" i="1" smtClean="0">
                                <a:solidFill>
                                  <a:srgbClr val="1C05C5"/>
                                </a:solidFill>
                                <a:latin typeface="Cambria Math" panose="02040503050406030204" pitchFamily="18" charset="0"/>
                              </a:rPr>
                              <m:t>𝑇</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688974" y="4707467"/>
                  <a:ext cx="566777" cy="321733"/>
                </a:xfrm>
                <a:prstGeom prst="rect">
                  <a:avLst/>
                </a:prstGeom>
                <a:blipFill>
                  <a:blip r:embed="rId12"/>
                  <a:stretch>
                    <a:fillRect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316458" y="4707467"/>
                  <a:ext cx="566777" cy="321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rgbClr val="1C05C5"/>
                            </a:solidFill>
                            <a:latin typeface="Cambria Math" panose="02040503050406030204" pitchFamily="18" charset="0"/>
                          </a:rPr>
                          <m:t>𝑜𝑢𝑡</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7316458" y="4707467"/>
                  <a:ext cx="566777" cy="321733"/>
                </a:xfrm>
                <a:prstGeom prst="rect">
                  <a:avLst/>
                </a:prstGeom>
                <a:blipFill>
                  <a:blip r:embed="rId13"/>
                  <a:stretch>
                    <a:fillRect l="-1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986188" y="4707467"/>
                  <a:ext cx="566777" cy="321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rgbClr val="1C05C5"/>
                            </a:solidFill>
                            <a:latin typeface="Cambria Math" panose="02040503050406030204" pitchFamily="18" charset="0"/>
                          </a:rPr>
                          <m:t>𝑥</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4986188" y="4707467"/>
                  <a:ext cx="566777" cy="321733"/>
                </a:xfrm>
                <a:prstGeom prst="rect">
                  <a:avLst/>
                </a:prstGeom>
                <a:blipFill>
                  <a:blip r:embed="rId14"/>
                  <a:stretch>
                    <a:fillRect/>
                  </a:stretch>
                </a:blipFill>
              </p:spPr>
              <p:txBody>
                <a:bodyPr/>
                <a:lstStyle/>
                <a:p>
                  <a:r>
                    <a:rPr lang="en-US">
                      <a:noFill/>
                    </a:rPr>
                    <a:t> </a:t>
                  </a:r>
                </a:p>
              </p:txBody>
            </p:sp>
          </mc:Fallback>
        </mc:AlternateContent>
        <p:sp>
          <p:nvSpPr>
            <p:cNvPr id="66" name="Oval 19"/>
            <p:cNvSpPr>
              <a:spLocks noChangeArrowheads="1"/>
            </p:cNvSpPr>
            <p:nvPr/>
          </p:nvSpPr>
          <p:spPr bwMode="auto">
            <a:xfrm>
              <a:off x="6277676" y="3356023"/>
              <a:ext cx="276123" cy="251021"/>
            </a:xfrm>
            <a:prstGeom prst="ellipse">
              <a:avLst/>
            </a:prstGeom>
            <a:solidFill>
              <a:srgbClr val="FF6600">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altLang="en-US" sz="1350">
                <a:latin typeface="Arial" panose="020B0604020202020204" pitchFamily="34" charset="0"/>
              </a:endParaRPr>
            </a:p>
          </p:txBody>
        </p:sp>
        <p:sp>
          <p:nvSpPr>
            <p:cNvPr id="69" name="TextBox 68"/>
            <p:cNvSpPr txBox="1"/>
            <p:nvPr/>
          </p:nvSpPr>
          <p:spPr>
            <a:xfrm>
              <a:off x="6031599" y="3286908"/>
              <a:ext cx="775972" cy="446892"/>
            </a:xfrm>
            <a:prstGeom prst="rect">
              <a:avLst/>
            </a:prstGeom>
            <a:noFill/>
          </p:spPr>
          <p:txBody>
            <a:bodyPr wrap="square" rtlCol="0">
              <a:spAutoFit/>
            </a:bodyPr>
            <a:lstStyle/>
            <a:p>
              <a:pPr algn="ctr"/>
              <a:r>
                <a:rPr lang="en-US" b="1" dirty="0"/>
                <a:t>1</a:t>
              </a:r>
            </a:p>
          </p:txBody>
        </p:sp>
      </p:grpSp>
      <p:sp>
        <p:nvSpPr>
          <p:cNvPr id="7" name="Oval 6">
            <a:extLst>
              <a:ext uri="{FF2B5EF4-FFF2-40B4-BE49-F238E27FC236}">
                <a16:creationId xmlns:a16="http://schemas.microsoft.com/office/drawing/2014/main" id="{21382CC8-CC9F-4F83-842A-FB40B31E95F2}"/>
              </a:ext>
            </a:extLst>
          </p:cNvPr>
          <p:cNvSpPr/>
          <p:nvPr/>
        </p:nvSpPr>
        <p:spPr>
          <a:xfrm>
            <a:off x="4648200" y="4547556"/>
            <a:ext cx="3671455" cy="647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57FC1AE3-7433-42A7-B89D-407DB5A6E188}"/>
                  </a:ext>
                </a:extLst>
              </p:cNvPr>
              <p:cNvSpPr/>
              <p:nvPr/>
            </p:nvSpPr>
            <p:spPr>
              <a:xfrm>
                <a:off x="4185712" y="5384802"/>
                <a:ext cx="4501088" cy="10299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Prover commits to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𝑇</m:t>
                            </m:r>
                          </m:sub>
                        </m:sSub>
                        <m:r>
                          <a:rPr lang="en-US" sz="2000" b="0" i="1" smtClean="0">
                            <a:latin typeface="Cambria Math" panose="02040503050406030204" pitchFamily="18" charset="0"/>
                          </a:rPr>
                          <m:t>,</m:t>
                        </m:r>
                        <m:r>
                          <a:rPr lang="en-US" sz="2000" b="0" i="1" smtClean="0">
                            <a:latin typeface="Cambria Math" panose="02040503050406030204" pitchFamily="18" charset="0"/>
                          </a:rPr>
                          <m:t>𝑜𝑢𝑡</m:t>
                        </m:r>
                      </m:e>
                    </m:d>
                  </m:oMath>
                </a14:m>
                <a:endParaRPr lang="en-US" sz="2000" b="0" dirty="0"/>
              </a:p>
              <a:p>
                <a:pPr algn="ctr"/>
                <a:r>
                  <a:rPr lang="en-US" sz="2000" dirty="0"/>
                  <a:t>Using a </a:t>
                </a:r>
                <a:r>
                  <a:rPr lang="en-US" sz="2000" b="1" dirty="0">
                    <a:solidFill>
                      <a:srgbClr val="FFFF99"/>
                    </a:solidFill>
                  </a:rPr>
                  <a:t>cryptographic commitment</a:t>
                </a:r>
              </a:p>
            </p:txBody>
          </p:sp>
        </mc:Choice>
        <mc:Fallback xmlns="">
          <p:sp>
            <p:nvSpPr>
              <p:cNvPr id="6" name="Rectangle: Rounded Corners 5">
                <a:extLst>
                  <a:ext uri="{FF2B5EF4-FFF2-40B4-BE49-F238E27FC236}">
                    <a16:creationId xmlns:a16="http://schemas.microsoft.com/office/drawing/2014/main" id="{57FC1AE3-7433-42A7-B89D-407DB5A6E188}"/>
                  </a:ext>
                </a:extLst>
              </p:cNvPr>
              <p:cNvSpPr>
                <a:spLocks noRot="1" noChangeAspect="1" noMove="1" noResize="1" noEditPoints="1" noAdjustHandles="1" noChangeArrowheads="1" noChangeShapeType="1" noTextEdit="1"/>
              </p:cNvSpPr>
              <p:nvPr/>
            </p:nvSpPr>
            <p:spPr>
              <a:xfrm>
                <a:off x="4185712" y="5384802"/>
                <a:ext cx="4501088" cy="1029963"/>
              </a:xfrm>
              <a:prstGeom prst="roundRect">
                <a:avLst/>
              </a:prstGeom>
              <a:blipFill>
                <a:blip r:embed="rId15"/>
                <a:stretch>
                  <a:fillRect/>
                </a:stretch>
              </a:blipFill>
              <a:ln>
                <a:solidFill>
                  <a:schemeClr val="tx1"/>
                </a:solidFill>
              </a:ln>
            </p:spPr>
            <p:txBody>
              <a:bodyPr/>
              <a:lstStyle/>
              <a:p>
                <a:r>
                  <a:rPr lang="en-US">
                    <a:noFill/>
                  </a:rPr>
                  <a:t> </a:t>
                </a:r>
              </a:p>
            </p:txBody>
          </p:sp>
        </mc:Fallback>
      </mc:AlternateContent>
      <p:pic>
        <p:nvPicPr>
          <p:cNvPr id="62" name="Picture 2" descr="See the source image">
            <a:extLst>
              <a:ext uri="{FF2B5EF4-FFF2-40B4-BE49-F238E27FC236}">
                <a16:creationId xmlns:a16="http://schemas.microsoft.com/office/drawing/2014/main" id="{3371A421-AE87-4F6A-AAF6-A6ADDE252B32}"/>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045" t="9091" r="40643"/>
          <a:stretch/>
        </p:blipFill>
        <p:spPr bwMode="auto">
          <a:xfrm>
            <a:off x="3158322" y="5444704"/>
            <a:ext cx="878535" cy="926723"/>
          </a:xfrm>
          <a:prstGeom prst="rect">
            <a:avLst/>
          </a:prstGeom>
          <a:noFill/>
          <a:extLst>
            <a:ext uri="{909E8E84-426E-40DD-AFC4-6F175D3DCCD1}">
              <a14:hiddenFill xmlns:a14="http://schemas.microsoft.com/office/drawing/2010/main">
                <a:solidFill>
                  <a:srgbClr val="FFFFFF"/>
                </a:solidFill>
              </a14:hiddenFill>
            </a:ext>
          </a:extLst>
        </p:spPr>
      </p:pic>
      <p:sp>
        <p:nvSpPr>
          <p:cNvPr id="63" name="Content Placeholder 2">
            <a:extLst>
              <a:ext uri="{FF2B5EF4-FFF2-40B4-BE49-F238E27FC236}">
                <a16:creationId xmlns:a16="http://schemas.microsoft.com/office/drawing/2014/main" id="{BDBAE85A-1A2E-4907-AB7F-EABCD9752935}"/>
              </a:ext>
            </a:extLst>
          </p:cNvPr>
          <p:cNvSpPr>
            <a:spLocks noGrp="1"/>
          </p:cNvSpPr>
          <p:nvPr>
            <p:ph idx="1"/>
          </p:nvPr>
        </p:nvSpPr>
        <p:spPr>
          <a:xfrm>
            <a:off x="457200" y="1600201"/>
            <a:ext cx="8229600" cy="685800"/>
          </a:xfrm>
        </p:spPr>
        <p:txBody>
          <a:bodyPr/>
          <a:lstStyle/>
          <a:p>
            <a:pPr marL="0" indent="0">
              <a:buNone/>
            </a:pPr>
            <a:r>
              <a:rPr lang="en-US" b="1" dirty="0">
                <a:solidFill>
                  <a:srgbClr val="FF0000"/>
                </a:solidFill>
              </a:rPr>
              <a:t>Idea:</a:t>
            </a:r>
            <a:r>
              <a:rPr lang="en-US" dirty="0">
                <a:solidFill>
                  <a:srgbClr val="FF0000"/>
                </a:solidFill>
              </a:rPr>
              <a:t>  </a:t>
            </a:r>
            <a:r>
              <a:rPr lang="en-US" dirty="0"/>
              <a:t>Convert computation to low-depth circuit!</a:t>
            </a:r>
          </a:p>
        </p:txBody>
      </p:sp>
    </p:spTree>
    <p:extLst>
      <p:ext uri="{BB962C8B-B14F-4D97-AF65-F5344CB8AC3E}">
        <p14:creationId xmlns:p14="http://schemas.microsoft.com/office/powerpoint/2010/main" val="1184011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C30CFEF1-95C7-42B7-968B-6595966DA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563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7046" y="306746"/>
            <a:ext cx="2008909" cy="7442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99"/>
                </a:solidFill>
              </a:rPr>
              <a:t>Classical proofs</a:t>
            </a:r>
          </a:p>
        </p:txBody>
      </p:sp>
      <p:sp>
        <p:nvSpPr>
          <p:cNvPr id="5" name="Down Arrow 4"/>
          <p:cNvSpPr/>
          <p:nvPr/>
        </p:nvSpPr>
        <p:spPr>
          <a:xfrm>
            <a:off x="4199626" y="1143000"/>
            <a:ext cx="266700" cy="440826"/>
          </a:xfrm>
          <a:prstGeom prst="downArrow">
            <a:avLst/>
          </a:prstGeom>
          <a:solidFill>
            <a:srgbClr val="C9079F"/>
          </a:solidFill>
          <a:ln>
            <a:solidFill>
              <a:srgbClr val="C90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73845" y="1646000"/>
            <a:ext cx="3091510" cy="916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99"/>
                </a:solidFill>
              </a:rPr>
              <a:t>(Zero-knowledge)  </a:t>
            </a:r>
          </a:p>
          <a:p>
            <a:pPr algn="ctr"/>
            <a:r>
              <a:rPr lang="en-US" sz="2400" b="1" dirty="0">
                <a:solidFill>
                  <a:srgbClr val="FFFF99"/>
                </a:solidFill>
              </a:rPr>
              <a:t>Interactive proofs</a:t>
            </a:r>
            <a:endParaRPr lang="en-US" sz="2800" b="1" dirty="0">
              <a:solidFill>
                <a:srgbClr val="FFFF99"/>
              </a:solidFill>
            </a:endParaRPr>
          </a:p>
        </p:txBody>
      </p:sp>
      <p:sp>
        <p:nvSpPr>
          <p:cNvPr id="7" name="Down Arrow 6"/>
          <p:cNvSpPr/>
          <p:nvPr/>
        </p:nvSpPr>
        <p:spPr>
          <a:xfrm>
            <a:off x="4191000" y="2683374"/>
            <a:ext cx="266700" cy="440826"/>
          </a:xfrm>
          <a:prstGeom prst="downArrow">
            <a:avLst/>
          </a:prstGeom>
          <a:solidFill>
            <a:srgbClr val="C9079F"/>
          </a:solidFill>
          <a:ln>
            <a:solidFill>
              <a:srgbClr val="C90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53591" y="3195609"/>
            <a:ext cx="3255818" cy="7381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99"/>
                </a:solidFill>
              </a:rPr>
              <a:t>multi-</a:t>
            </a:r>
            <a:r>
              <a:rPr lang="en-US" sz="2400" b="1" dirty="0" err="1">
                <a:solidFill>
                  <a:srgbClr val="FFFF99"/>
                </a:solidFill>
              </a:rPr>
              <a:t>prover</a:t>
            </a:r>
            <a:r>
              <a:rPr lang="en-US" sz="2400" b="1" dirty="0">
                <a:solidFill>
                  <a:srgbClr val="FFFF99"/>
                </a:solidFill>
              </a:rPr>
              <a:t> </a:t>
            </a:r>
          </a:p>
          <a:p>
            <a:pPr algn="ctr"/>
            <a:r>
              <a:rPr lang="en-US" sz="2400" b="1" dirty="0">
                <a:solidFill>
                  <a:srgbClr val="FFFF99"/>
                </a:solidFill>
              </a:rPr>
              <a:t>interactive proofs</a:t>
            </a:r>
          </a:p>
        </p:txBody>
      </p:sp>
      <p:sp>
        <p:nvSpPr>
          <p:cNvPr id="9" name="Down Arrow 8"/>
          <p:cNvSpPr/>
          <p:nvPr/>
        </p:nvSpPr>
        <p:spPr>
          <a:xfrm>
            <a:off x="4191000" y="4089478"/>
            <a:ext cx="266700" cy="440826"/>
          </a:xfrm>
          <a:prstGeom prst="downArrow">
            <a:avLst/>
          </a:prstGeom>
          <a:solidFill>
            <a:srgbClr val="C9079F"/>
          </a:solidFill>
          <a:ln>
            <a:solidFill>
              <a:srgbClr val="C90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4572000"/>
            <a:ext cx="3400661" cy="832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99"/>
                </a:solidFill>
              </a:rPr>
              <a:t>Probabilistically </a:t>
            </a:r>
          </a:p>
          <a:p>
            <a:pPr algn="ctr"/>
            <a:r>
              <a:rPr lang="en-US" sz="2400" b="1" dirty="0">
                <a:solidFill>
                  <a:srgbClr val="FFFF99"/>
                </a:solidFill>
              </a:rPr>
              <a:t>checkable proofs</a:t>
            </a:r>
          </a:p>
        </p:txBody>
      </p:sp>
      <p:sp>
        <p:nvSpPr>
          <p:cNvPr id="11" name="Down Arrow 8">
            <a:extLst>
              <a:ext uri="{FF2B5EF4-FFF2-40B4-BE49-F238E27FC236}">
                <a16:creationId xmlns:a16="http://schemas.microsoft.com/office/drawing/2014/main" id="{178168EE-A638-444F-A1B3-C2B4883F4021}"/>
              </a:ext>
            </a:extLst>
          </p:cNvPr>
          <p:cNvSpPr/>
          <p:nvPr/>
        </p:nvSpPr>
        <p:spPr>
          <a:xfrm>
            <a:off x="4191000" y="5502774"/>
            <a:ext cx="266700" cy="440826"/>
          </a:xfrm>
          <a:prstGeom prst="downArrow">
            <a:avLst/>
          </a:prstGeom>
          <a:solidFill>
            <a:srgbClr val="C9079F"/>
          </a:solidFill>
          <a:ln>
            <a:solidFill>
              <a:srgbClr val="C90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5FB9CA7-EA44-4726-91BC-EAB66803F57C}"/>
              </a:ext>
            </a:extLst>
          </p:cNvPr>
          <p:cNvSpPr/>
          <p:nvPr/>
        </p:nvSpPr>
        <p:spPr>
          <a:xfrm>
            <a:off x="2667000" y="6023088"/>
            <a:ext cx="3400661" cy="7570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99"/>
                </a:solidFill>
              </a:rPr>
              <a:t>Interactive PCP/</a:t>
            </a:r>
          </a:p>
          <a:p>
            <a:pPr algn="ctr"/>
            <a:r>
              <a:rPr lang="en-US" sz="2400" b="1" dirty="0">
                <a:solidFill>
                  <a:srgbClr val="FFFF99"/>
                </a:solidFill>
              </a:rPr>
              <a:t>Interactive Oracle Proofs</a:t>
            </a:r>
          </a:p>
        </p:txBody>
      </p:sp>
      <p:pic>
        <p:nvPicPr>
          <p:cNvPr id="13" name="Picture 2" descr="See the source image">
            <a:extLst>
              <a:ext uri="{FF2B5EF4-FFF2-40B4-BE49-F238E27FC236}">
                <a16:creationId xmlns:a16="http://schemas.microsoft.com/office/drawing/2014/main" id="{7794AD38-E26D-4EE5-B8F1-09ECD3AC9AF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45" t="9091" r="40643"/>
          <a:stretch/>
        </p:blipFill>
        <p:spPr bwMode="auto">
          <a:xfrm>
            <a:off x="7332933" y="3505200"/>
            <a:ext cx="1286264" cy="1356816"/>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a:extLst>
              <a:ext uri="{FF2B5EF4-FFF2-40B4-BE49-F238E27FC236}">
                <a16:creationId xmlns:a16="http://schemas.microsoft.com/office/drawing/2014/main" id="{92850142-458C-4C63-AA58-047E4EC646F0}"/>
              </a:ext>
            </a:extLst>
          </p:cNvPr>
          <p:cNvSpPr/>
          <p:nvPr/>
        </p:nvSpPr>
        <p:spPr>
          <a:xfrm>
            <a:off x="6400800" y="1639984"/>
            <a:ext cx="685800" cy="5141816"/>
          </a:xfrm>
          <a:prstGeom prst="rightBrace">
            <a:avLst/>
          </a:prstGeom>
          <a:no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0790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C0DBFD-1C20-4EC0-8C1F-B57B130E5DA2}"/>
              </a:ext>
            </a:extLst>
          </p:cNvPr>
          <p:cNvSpPr txBox="1"/>
          <p:nvPr/>
        </p:nvSpPr>
        <p:spPr>
          <a:xfrm>
            <a:off x="1219200" y="1828800"/>
            <a:ext cx="6400800" cy="1569660"/>
          </a:xfrm>
          <a:prstGeom prst="rect">
            <a:avLst/>
          </a:prstGeom>
          <a:noFill/>
        </p:spPr>
        <p:txBody>
          <a:bodyPr wrap="square" rtlCol="0">
            <a:spAutoFit/>
          </a:bodyPr>
          <a:lstStyle/>
          <a:p>
            <a:pPr algn="ctr"/>
            <a:r>
              <a:rPr lang="en-US" sz="4800" dirty="0">
                <a:solidFill>
                  <a:srgbClr val="FF0000"/>
                </a:solidFill>
              </a:rPr>
              <a:t>The Evolution of Proofs in Computer Science</a:t>
            </a:r>
          </a:p>
        </p:txBody>
      </p:sp>
      <p:sp>
        <p:nvSpPr>
          <p:cNvPr id="3" name="TextBox 2">
            <a:extLst>
              <a:ext uri="{FF2B5EF4-FFF2-40B4-BE49-F238E27FC236}">
                <a16:creationId xmlns:a16="http://schemas.microsoft.com/office/drawing/2014/main" id="{125BA5D3-7377-432E-93D9-21AD2E936688}"/>
              </a:ext>
            </a:extLst>
          </p:cNvPr>
          <p:cNvSpPr txBox="1"/>
          <p:nvPr/>
        </p:nvSpPr>
        <p:spPr>
          <a:xfrm>
            <a:off x="762000" y="4038600"/>
            <a:ext cx="7315200" cy="523220"/>
          </a:xfrm>
          <a:prstGeom prst="rect">
            <a:avLst/>
          </a:prstGeom>
          <a:noFill/>
        </p:spPr>
        <p:txBody>
          <a:bodyPr wrap="square" rtlCol="0">
            <a:spAutoFit/>
          </a:bodyPr>
          <a:lstStyle/>
          <a:p>
            <a:pPr algn="ctr"/>
            <a:r>
              <a:rPr lang="en-US" sz="2800" dirty="0"/>
              <a:t>which leads to </a:t>
            </a:r>
            <a:r>
              <a:rPr lang="en-US" sz="2800" b="1" dirty="0"/>
              <a:t>succinct zero-knowledge proofs</a:t>
            </a:r>
          </a:p>
        </p:txBody>
      </p:sp>
    </p:spTree>
    <p:extLst>
      <p:ext uri="{BB962C8B-B14F-4D97-AF65-F5344CB8AC3E}">
        <p14:creationId xmlns:p14="http://schemas.microsoft.com/office/powerpoint/2010/main" val="2044772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images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229" y="1219200"/>
            <a:ext cx="6803571"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76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Proofs </a:t>
            </a:r>
          </a:p>
        </p:txBody>
      </p:sp>
      <p:sp>
        <p:nvSpPr>
          <p:cNvPr id="4" name="Line 12"/>
          <p:cNvSpPr>
            <a:spLocks noChangeShapeType="1"/>
          </p:cNvSpPr>
          <p:nvPr/>
        </p:nvSpPr>
        <p:spPr bwMode="auto">
          <a:xfrm flipH="1">
            <a:off x="2819400" y="3627120"/>
            <a:ext cx="3276600" cy="0"/>
          </a:xfrm>
          <a:prstGeom prst="line">
            <a:avLst/>
          </a:prstGeom>
          <a:noFill/>
          <a:ln w="5715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5" name="TextBox 4"/>
              <p:cNvSpPr txBox="1"/>
              <p:nvPr/>
            </p:nvSpPr>
            <p:spPr>
              <a:xfrm>
                <a:off x="1752600" y="1981200"/>
                <a:ext cx="16764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dirty="0" smtClean="0">
                          <a:solidFill>
                            <a:srgbClr val="FF0000"/>
                          </a:solidFill>
                          <a:latin typeface="Cambria Math"/>
                        </a:rPr>
                        <m:t>𝑃</m:t>
                      </m:r>
                    </m:oMath>
                  </m:oMathPara>
                </a14:m>
                <a:endParaRPr lang="en-US" sz="4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52600" y="1981200"/>
                <a:ext cx="1676400" cy="7078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715000" y="1981200"/>
                <a:ext cx="12192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FF0000"/>
                          </a:solidFill>
                          <a:latin typeface="Cambria Math"/>
                        </a:rPr>
                        <m:t>𝑉</m:t>
                      </m:r>
                    </m:oMath>
                  </m:oMathPara>
                </a14:m>
                <a:endParaRPr lang="en-US" sz="4000"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715000" y="1981200"/>
                <a:ext cx="1219200" cy="707886"/>
              </a:xfrm>
              <a:prstGeom prst="rect">
                <a:avLst/>
              </a:prstGeom>
              <a:blipFill>
                <a:blip r:embed="rId4"/>
                <a:stretch>
                  <a:fillRect/>
                </a:stretch>
              </a:blipFill>
            </p:spPr>
            <p:txBody>
              <a:bodyPr/>
              <a:lstStyle/>
              <a:p>
                <a:r>
                  <a:rPr lang="en-US">
                    <a:noFill/>
                  </a:rPr>
                  <a:t> </a:t>
                </a:r>
              </a:p>
            </p:txBody>
          </p:sp>
        </mc:Fallback>
      </mc:AlternateContent>
      <p:grpSp>
        <p:nvGrpSpPr>
          <p:cNvPr id="16" name="Group 15"/>
          <p:cNvGrpSpPr/>
          <p:nvPr/>
        </p:nvGrpSpPr>
        <p:grpSpPr>
          <a:xfrm>
            <a:off x="3825240" y="2468880"/>
            <a:ext cx="1143000" cy="990600"/>
            <a:chOff x="3825240" y="2956560"/>
            <a:chExt cx="1143000" cy="990600"/>
          </a:xfrm>
        </p:grpSpPr>
        <p:sp>
          <p:nvSpPr>
            <p:cNvPr id="8" name="Rectangle 7"/>
            <p:cNvSpPr/>
            <p:nvPr/>
          </p:nvSpPr>
          <p:spPr>
            <a:xfrm>
              <a:off x="3825240" y="2956560"/>
              <a:ext cx="11430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084320" y="3063240"/>
              <a:ext cx="640080" cy="121920"/>
            </a:xfrm>
            <a:custGeom>
              <a:avLst/>
              <a:gdLst>
                <a:gd name="connsiteX0" fmla="*/ 0 w 563880"/>
                <a:gd name="connsiteY0" fmla="*/ 76200 h 121920"/>
                <a:gd name="connsiteX1" fmla="*/ 76200 w 563880"/>
                <a:gd name="connsiteY1" fmla="*/ 45720 h 121920"/>
                <a:gd name="connsiteX2" fmla="*/ 121920 w 563880"/>
                <a:gd name="connsiteY2" fmla="*/ 30480 h 121920"/>
                <a:gd name="connsiteX3" fmla="*/ 167640 w 563880"/>
                <a:gd name="connsiteY3" fmla="*/ 0 h 121920"/>
                <a:gd name="connsiteX4" fmla="*/ 259080 w 563880"/>
                <a:gd name="connsiteY4" fmla="*/ 45720 h 121920"/>
                <a:gd name="connsiteX5" fmla="*/ 350520 w 563880"/>
                <a:gd name="connsiteY5" fmla="*/ 121920 h 121920"/>
                <a:gd name="connsiteX6" fmla="*/ 441960 w 563880"/>
                <a:gd name="connsiteY6" fmla="*/ 76200 h 121920"/>
                <a:gd name="connsiteX7" fmla="*/ 487680 w 563880"/>
                <a:gd name="connsiteY7" fmla="*/ 45720 h 121920"/>
                <a:gd name="connsiteX8" fmla="*/ 563880 w 563880"/>
                <a:gd name="connsiteY8" fmla="*/ 457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121920">
                  <a:moveTo>
                    <a:pt x="0" y="76200"/>
                  </a:moveTo>
                  <a:cubicBezTo>
                    <a:pt x="25400" y="66040"/>
                    <a:pt x="50585" y="55326"/>
                    <a:pt x="76200" y="45720"/>
                  </a:cubicBezTo>
                  <a:cubicBezTo>
                    <a:pt x="91242" y="40079"/>
                    <a:pt x="107552" y="37664"/>
                    <a:pt x="121920" y="30480"/>
                  </a:cubicBezTo>
                  <a:cubicBezTo>
                    <a:pt x="138303" y="22289"/>
                    <a:pt x="152400" y="10160"/>
                    <a:pt x="167640" y="0"/>
                  </a:cubicBezTo>
                  <a:cubicBezTo>
                    <a:pt x="204825" y="12395"/>
                    <a:pt x="229537" y="16177"/>
                    <a:pt x="259080" y="45720"/>
                  </a:cubicBezTo>
                  <a:cubicBezTo>
                    <a:pt x="342118" y="128758"/>
                    <a:pt x="263198" y="92813"/>
                    <a:pt x="350520" y="121920"/>
                  </a:cubicBezTo>
                  <a:cubicBezTo>
                    <a:pt x="481547" y="34569"/>
                    <a:pt x="315767" y="139296"/>
                    <a:pt x="441960" y="76200"/>
                  </a:cubicBezTo>
                  <a:cubicBezTo>
                    <a:pt x="458343" y="68009"/>
                    <a:pt x="469911" y="50162"/>
                    <a:pt x="487680" y="45720"/>
                  </a:cubicBezTo>
                  <a:cubicBezTo>
                    <a:pt x="512322" y="39560"/>
                    <a:pt x="538480" y="45720"/>
                    <a:pt x="563880" y="457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114800" y="3276600"/>
              <a:ext cx="563880" cy="121920"/>
            </a:xfrm>
            <a:custGeom>
              <a:avLst/>
              <a:gdLst>
                <a:gd name="connsiteX0" fmla="*/ 0 w 563880"/>
                <a:gd name="connsiteY0" fmla="*/ 76200 h 121920"/>
                <a:gd name="connsiteX1" fmla="*/ 76200 w 563880"/>
                <a:gd name="connsiteY1" fmla="*/ 45720 h 121920"/>
                <a:gd name="connsiteX2" fmla="*/ 121920 w 563880"/>
                <a:gd name="connsiteY2" fmla="*/ 30480 h 121920"/>
                <a:gd name="connsiteX3" fmla="*/ 167640 w 563880"/>
                <a:gd name="connsiteY3" fmla="*/ 0 h 121920"/>
                <a:gd name="connsiteX4" fmla="*/ 259080 w 563880"/>
                <a:gd name="connsiteY4" fmla="*/ 45720 h 121920"/>
                <a:gd name="connsiteX5" fmla="*/ 350520 w 563880"/>
                <a:gd name="connsiteY5" fmla="*/ 121920 h 121920"/>
                <a:gd name="connsiteX6" fmla="*/ 441960 w 563880"/>
                <a:gd name="connsiteY6" fmla="*/ 76200 h 121920"/>
                <a:gd name="connsiteX7" fmla="*/ 487680 w 563880"/>
                <a:gd name="connsiteY7" fmla="*/ 45720 h 121920"/>
                <a:gd name="connsiteX8" fmla="*/ 563880 w 563880"/>
                <a:gd name="connsiteY8" fmla="*/ 457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121920">
                  <a:moveTo>
                    <a:pt x="0" y="76200"/>
                  </a:moveTo>
                  <a:cubicBezTo>
                    <a:pt x="25400" y="66040"/>
                    <a:pt x="50585" y="55326"/>
                    <a:pt x="76200" y="45720"/>
                  </a:cubicBezTo>
                  <a:cubicBezTo>
                    <a:pt x="91242" y="40079"/>
                    <a:pt x="107552" y="37664"/>
                    <a:pt x="121920" y="30480"/>
                  </a:cubicBezTo>
                  <a:cubicBezTo>
                    <a:pt x="138303" y="22289"/>
                    <a:pt x="152400" y="10160"/>
                    <a:pt x="167640" y="0"/>
                  </a:cubicBezTo>
                  <a:cubicBezTo>
                    <a:pt x="204825" y="12395"/>
                    <a:pt x="229537" y="16177"/>
                    <a:pt x="259080" y="45720"/>
                  </a:cubicBezTo>
                  <a:cubicBezTo>
                    <a:pt x="342118" y="128758"/>
                    <a:pt x="263198" y="92813"/>
                    <a:pt x="350520" y="121920"/>
                  </a:cubicBezTo>
                  <a:cubicBezTo>
                    <a:pt x="481547" y="34569"/>
                    <a:pt x="315767" y="139296"/>
                    <a:pt x="441960" y="76200"/>
                  </a:cubicBezTo>
                  <a:cubicBezTo>
                    <a:pt x="458343" y="68009"/>
                    <a:pt x="469911" y="50162"/>
                    <a:pt x="487680" y="45720"/>
                  </a:cubicBezTo>
                  <a:cubicBezTo>
                    <a:pt x="512322" y="39560"/>
                    <a:pt x="538480" y="45720"/>
                    <a:pt x="563880" y="457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114800" y="3429000"/>
              <a:ext cx="563880" cy="121920"/>
            </a:xfrm>
            <a:custGeom>
              <a:avLst/>
              <a:gdLst>
                <a:gd name="connsiteX0" fmla="*/ 0 w 563880"/>
                <a:gd name="connsiteY0" fmla="*/ 76200 h 121920"/>
                <a:gd name="connsiteX1" fmla="*/ 76200 w 563880"/>
                <a:gd name="connsiteY1" fmla="*/ 45720 h 121920"/>
                <a:gd name="connsiteX2" fmla="*/ 121920 w 563880"/>
                <a:gd name="connsiteY2" fmla="*/ 30480 h 121920"/>
                <a:gd name="connsiteX3" fmla="*/ 167640 w 563880"/>
                <a:gd name="connsiteY3" fmla="*/ 0 h 121920"/>
                <a:gd name="connsiteX4" fmla="*/ 259080 w 563880"/>
                <a:gd name="connsiteY4" fmla="*/ 45720 h 121920"/>
                <a:gd name="connsiteX5" fmla="*/ 350520 w 563880"/>
                <a:gd name="connsiteY5" fmla="*/ 121920 h 121920"/>
                <a:gd name="connsiteX6" fmla="*/ 441960 w 563880"/>
                <a:gd name="connsiteY6" fmla="*/ 76200 h 121920"/>
                <a:gd name="connsiteX7" fmla="*/ 487680 w 563880"/>
                <a:gd name="connsiteY7" fmla="*/ 45720 h 121920"/>
                <a:gd name="connsiteX8" fmla="*/ 563880 w 563880"/>
                <a:gd name="connsiteY8" fmla="*/ 457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121920">
                  <a:moveTo>
                    <a:pt x="0" y="76200"/>
                  </a:moveTo>
                  <a:cubicBezTo>
                    <a:pt x="25400" y="66040"/>
                    <a:pt x="50585" y="55326"/>
                    <a:pt x="76200" y="45720"/>
                  </a:cubicBezTo>
                  <a:cubicBezTo>
                    <a:pt x="91242" y="40079"/>
                    <a:pt x="107552" y="37664"/>
                    <a:pt x="121920" y="30480"/>
                  </a:cubicBezTo>
                  <a:cubicBezTo>
                    <a:pt x="138303" y="22289"/>
                    <a:pt x="152400" y="10160"/>
                    <a:pt x="167640" y="0"/>
                  </a:cubicBezTo>
                  <a:cubicBezTo>
                    <a:pt x="204825" y="12395"/>
                    <a:pt x="229537" y="16177"/>
                    <a:pt x="259080" y="45720"/>
                  </a:cubicBezTo>
                  <a:cubicBezTo>
                    <a:pt x="342118" y="128758"/>
                    <a:pt x="263198" y="92813"/>
                    <a:pt x="350520" y="121920"/>
                  </a:cubicBezTo>
                  <a:cubicBezTo>
                    <a:pt x="481547" y="34569"/>
                    <a:pt x="315767" y="139296"/>
                    <a:pt x="441960" y="76200"/>
                  </a:cubicBezTo>
                  <a:cubicBezTo>
                    <a:pt x="458343" y="68009"/>
                    <a:pt x="469911" y="50162"/>
                    <a:pt x="487680" y="45720"/>
                  </a:cubicBezTo>
                  <a:cubicBezTo>
                    <a:pt x="512322" y="39560"/>
                    <a:pt x="538480" y="45720"/>
                    <a:pt x="563880" y="457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160520" y="3627120"/>
              <a:ext cx="563880" cy="121920"/>
            </a:xfrm>
            <a:custGeom>
              <a:avLst/>
              <a:gdLst>
                <a:gd name="connsiteX0" fmla="*/ 0 w 563880"/>
                <a:gd name="connsiteY0" fmla="*/ 76200 h 121920"/>
                <a:gd name="connsiteX1" fmla="*/ 76200 w 563880"/>
                <a:gd name="connsiteY1" fmla="*/ 45720 h 121920"/>
                <a:gd name="connsiteX2" fmla="*/ 121920 w 563880"/>
                <a:gd name="connsiteY2" fmla="*/ 30480 h 121920"/>
                <a:gd name="connsiteX3" fmla="*/ 167640 w 563880"/>
                <a:gd name="connsiteY3" fmla="*/ 0 h 121920"/>
                <a:gd name="connsiteX4" fmla="*/ 259080 w 563880"/>
                <a:gd name="connsiteY4" fmla="*/ 45720 h 121920"/>
                <a:gd name="connsiteX5" fmla="*/ 350520 w 563880"/>
                <a:gd name="connsiteY5" fmla="*/ 121920 h 121920"/>
                <a:gd name="connsiteX6" fmla="*/ 441960 w 563880"/>
                <a:gd name="connsiteY6" fmla="*/ 76200 h 121920"/>
                <a:gd name="connsiteX7" fmla="*/ 487680 w 563880"/>
                <a:gd name="connsiteY7" fmla="*/ 45720 h 121920"/>
                <a:gd name="connsiteX8" fmla="*/ 563880 w 563880"/>
                <a:gd name="connsiteY8" fmla="*/ 457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121920">
                  <a:moveTo>
                    <a:pt x="0" y="76200"/>
                  </a:moveTo>
                  <a:cubicBezTo>
                    <a:pt x="25400" y="66040"/>
                    <a:pt x="50585" y="55326"/>
                    <a:pt x="76200" y="45720"/>
                  </a:cubicBezTo>
                  <a:cubicBezTo>
                    <a:pt x="91242" y="40079"/>
                    <a:pt x="107552" y="37664"/>
                    <a:pt x="121920" y="30480"/>
                  </a:cubicBezTo>
                  <a:cubicBezTo>
                    <a:pt x="138303" y="22289"/>
                    <a:pt x="152400" y="10160"/>
                    <a:pt x="167640" y="0"/>
                  </a:cubicBezTo>
                  <a:cubicBezTo>
                    <a:pt x="204825" y="12395"/>
                    <a:pt x="229537" y="16177"/>
                    <a:pt x="259080" y="45720"/>
                  </a:cubicBezTo>
                  <a:cubicBezTo>
                    <a:pt x="342118" y="128758"/>
                    <a:pt x="263198" y="92813"/>
                    <a:pt x="350520" y="121920"/>
                  </a:cubicBezTo>
                  <a:cubicBezTo>
                    <a:pt x="481547" y="34569"/>
                    <a:pt x="315767" y="139296"/>
                    <a:pt x="441960" y="76200"/>
                  </a:cubicBezTo>
                  <a:cubicBezTo>
                    <a:pt x="458343" y="68009"/>
                    <a:pt x="469911" y="50162"/>
                    <a:pt x="487680" y="45720"/>
                  </a:cubicBezTo>
                  <a:cubicBezTo>
                    <a:pt x="512322" y="39560"/>
                    <a:pt x="538480" y="45720"/>
                    <a:pt x="563880" y="457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264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Proofs </a:t>
            </a:r>
          </a:p>
        </p:txBody>
      </p:sp>
      <p:pic>
        <p:nvPicPr>
          <p:cNvPr id="2050" name="Picture 2" descr="http://t1.gstatic.com/images?q=tbn:ANd9GcRgVZaiUJw6jETLHjTP2kLvHubHBHBEgPR_7e5AejdA009zk8XWQ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540" y="2056299"/>
            <a:ext cx="3286125" cy="48779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6A7C481-E2D0-45EB-9651-C773CBE5A72E}"/>
                  </a:ext>
                </a:extLst>
              </p:cNvPr>
              <p:cNvSpPr txBox="1"/>
              <p:nvPr/>
            </p:nvSpPr>
            <p:spPr>
              <a:xfrm>
                <a:off x="1752600" y="1981200"/>
                <a:ext cx="16764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dirty="0" smtClean="0">
                          <a:solidFill>
                            <a:srgbClr val="FF0000"/>
                          </a:solidFill>
                          <a:latin typeface="Cambria Math"/>
                        </a:rPr>
                        <m:t>𝑃</m:t>
                      </m:r>
                    </m:oMath>
                  </m:oMathPara>
                </a14:m>
                <a:endParaRPr lang="en-US" sz="4000" dirty="0">
                  <a:solidFill>
                    <a:srgbClr val="FF0000"/>
                  </a:solidFill>
                </a:endParaRPr>
              </a:p>
            </p:txBody>
          </p:sp>
        </mc:Choice>
        <mc:Fallback xmlns="">
          <p:sp>
            <p:nvSpPr>
              <p:cNvPr id="15" name="TextBox 14">
                <a:extLst>
                  <a:ext uri="{FF2B5EF4-FFF2-40B4-BE49-F238E27FC236}">
                    <a16:creationId xmlns:a16="http://schemas.microsoft.com/office/drawing/2014/main" id="{C6A7C481-E2D0-45EB-9651-C773CBE5A72E}"/>
                  </a:ext>
                </a:extLst>
              </p:cNvPr>
              <p:cNvSpPr txBox="1">
                <a:spLocks noRot="1" noChangeAspect="1" noMove="1" noResize="1" noEditPoints="1" noAdjustHandles="1" noChangeArrowheads="1" noChangeShapeType="1" noTextEdit="1"/>
              </p:cNvSpPr>
              <p:nvPr/>
            </p:nvSpPr>
            <p:spPr>
              <a:xfrm>
                <a:off x="1752600" y="1981200"/>
                <a:ext cx="1676400" cy="7078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A5A80B9-CE7F-4EBD-96B0-7078B5D20C96}"/>
                  </a:ext>
                </a:extLst>
              </p:cNvPr>
              <p:cNvSpPr txBox="1"/>
              <p:nvPr/>
            </p:nvSpPr>
            <p:spPr>
              <a:xfrm>
                <a:off x="5715000" y="1981200"/>
                <a:ext cx="12192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FF0000"/>
                          </a:solidFill>
                          <a:latin typeface="Cambria Math"/>
                        </a:rPr>
                        <m:t>𝑉</m:t>
                      </m:r>
                    </m:oMath>
                  </m:oMathPara>
                </a14:m>
                <a:endParaRPr lang="en-US" sz="4000" dirty="0">
                  <a:solidFill>
                    <a:srgbClr val="FF0000"/>
                  </a:solidFill>
                </a:endParaRPr>
              </a:p>
            </p:txBody>
          </p:sp>
        </mc:Choice>
        <mc:Fallback xmlns="">
          <p:sp>
            <p:nvSpPr>
              <p:cNvPr id="17" name="TextBox 16">
                <a:extLst>
                  <a:ext uri="{FF2B5EF4-FFF2-40B4-BE49-F238E27FC236}">
                    <a16:creationId xmlns:a16="http://schemas.microsoft.com/office/drawing/2014/main" id="{BA5A80B9-CE7F-4EBD-96B0-7078B5D20C96}"/>
                  </a:ext>
                </a:extLst>
              </p:cNvPr>
              <p:cNvSpPr txBox="1">
                <a:spLocks noRot="1" noChangeAspect="1" noMove="1" noResize="1" noEditPoints="1" noAdjustHandles="1" noChangeArrowheads="1" noChangeShapeType="1" noTextEdit="1"/>
              </p:cNvSpPr>
              <p:nvPr/>
            </p:nvSpPr>
            <p:spPr>
              <a:xfrm>
                <a:off x="5715000" y="1981200"/>
                <a:ext cx="1219200" cy="707886"/>
              </a:xfrm>
              <a:prstGeom prst="rect">
                <a:avLst/>
              </a:prstGeom>
              <a:blipFill>
                <a:blip r:embed="rId6"/>
                <a:stretch>
                  <a:fillRect/>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9E641996-AEC7-4A61-97D7-31BFE2C52584}"/>
              </a:ext>
            </a:extLst>
          </p:cNvPr>
          <p:cNvGrpSpPr/>
          <p:nvPr/>
        </p:nvGrpSpPr>
        <p:grpSpPr>
          <a:xfrm rot="20733388">
            <a:off x="128887" y="3738058"/>
            <a:ext cx="8704052" cy="914400"/>
            <a:chOff x="76200" y="5486400"/>
            <a:chExt cx="8704052" cy="914400"/>
          </a:xfrm>
        </p:grpSpPr>
        <p:sp>
          <p:nvSpPr>
            <p:cNvPr id="19" name="Rectangle: Rounded Corners 18">
              <a:extLst>
                <a:ext uri="{FF2B5EF4-FFF2-40B4-BE49-F238E27FC236}">
                  <a16:creationId xmlns:a16="http://schemas.microsoft.com/office/drawing/2014/main" id="{F2109B33-FC9F-4653-AA86-91B35D6E329E}"/>
                </a:ext>
              </a:extLst>
            </p:cNvPr>
            <p:cNvSpPr/>
            <p:nvPr/>
          </p:nvSpPr>
          <p:spPr>
            <a:xfrm>
              <a:off x="322052" y="5486400"/>
              <a:ext cx="8458200" cy="914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96AF66B-80F7-4AC4-B6ED-EF55C8798DBA}"/>
                    </a:ext>
                  </a:extLst>
                </p:cNvPr>
                <p:cNvSpPr txBox="1"/>
                <p:nvPr/>
              </p:nvSpPr>
              <p:spPr>
                <a:xfrm>
                  <a:off x="76200" y="5486400"/>
                  <a:ext cx="8610600" cy="830997"/>
                </a:xfrm>
                <a:prstGeom prst="rect">
                  <a:avLst/>
                </a:prstGeom>
                <a:noFill/>
              </p:spPr>
              <p:txBody>
                <a:bodyPr wrap="square" rtlCol="0">
                  <a:spAutoFit/>
                </a:bodyPr>
                <a:lstStyle/>
                <a:p>
                  <a:pPr algn="ctr"/>
                  <a:r>
                    <a:rPr lang="en-US" sz="2400" b="1" dirty="0">
                      <a:solidFill>
                        <a:srgbClr val="FFFF00"/>
                      </a:solidFill>
                    </a:rPr>
                    <a:t>Conjecture:</a:t>
                  </a:r>
                  <a:r>
                    <a:rPr lang="en-US" sz="2400" dirty="0">
                      <a:solidFill>
                        <a:schemeClr val="bg1"/>
                      </a:solidFill>
                    </a:rPr>
                    <a:t>  </a:t>
                  </a:r>
                  <a14:m>
                    <m:oMath xmlns:m="http://schemas.openxmlformats.org/officeDocument/2006/math">
                      <m:r>
                        <a:rPr lang="en-US" sz="2400" b="0" i="1" smtClean="0">
                          <a:solidFill>
                            <a:schemeClr val="bg1"/>
                          </a:solidFill>
                          <a:latin typeface="Cambria Math" panose="02040503050406030204" pitchFamily="18" charset="0"/>
                        </a:rPr>
                        <m:t>∃ </m:t>
                      </m:r>
                    </m:oMath>
                  </a14:m>
                  <a:r>
                    <a:rPr lang="en-US" sz="2400" b="1" dirty="0">
                      <a:solidFill>
                        <a:srgbClr val="FFFF00"/>
                      </a:solidFill>
                    </a:rPr>
                    <a:t>succinct classical proof </a:t>
                  </a:r>
                  <a:r>
                    <a:rPr lang="en-US" sz="2400" dirty="0">
                      <a:solidFill>
                        <a:schemeClr val="bg1"/>
                      </a:solidFill>
                    </a:rPr>
                    <a:t>for correctness of any computation </a:t>
                  </a:r>
                  <a14:m>
                    <m:oMath xmlns:m="http://schemas.openxmlformats.org/officeDocument/2006/math">
                      <m:r>
                        <a:rPr lang="en-US" sz="2400" b="0" i="1" smtClean="0">
                          <a:solidFill>
                            <a:schemeClr val="bg1"/>
                          </a:solidFill>
                          <a:latin typeface="Cambria Math" panose="02040503050406030204" pitchFamily="18" charset="0"/>
                        </a:rPr>
                        <m:t>𝑀</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𝑥</m:t>
                          </m:r>
                        </m:e>
                      </m:d>
                      <m:r>
                        <a:rPr lang="en-US" sz="2400" b="0" i="1" smtClean="0">
                          <a:solidFill>
                            <a:schemeClr val="bg1"/>
                          </a:solidFill>
                          <a:latin typeface="Cambria Math" panose="02040503050406030204" pitchFamily="18" charset="0"/>
                        </a:rPr>
                        <m:t>=1</m:t>
                      </m:r>
                    </m:oMath>
                  </a14:m>
                  <a:r>
                    <a:rPr lang="en-US" sz="2400" dirty="0">
                      <a:solidFill>
                        <a:schemeClr val="bg1"/>
                      </a:solidFill>
                    </a:rPr>
                    <a:t> within </a:t>
                  </a:r>
                  <a14:m>
                    <m:oMath xmlns:m="http://schemas.openxmlformats.org/officeDocument/2006/math">
                      <m:r>
                        <a:rPr lang="en-US" sz="2400" b="0" i="1" smtClean="0">
                          <a:solidFill>
                            <a:schemeClr val="bg1"/>
                          </a:solidFill>
                          <a:latin typeface="Cambria Math" panose="02040503050406030204" pitchFamily="18" charset="0"/>
                        </a:rPr>
                        <m:t>𝑇</m:t>
                      </m:r>
                      <m:r>
                        <a:rPr lang="en-US" sz="2400" b="0" i="1" smtClean="0">
                          <a:solidFill>
                            <a:schemeClr val="bg1"/>
                          </a:solidFill>
                          <a:latin typeface="Cambria Math" panose="02040503050406030204" pitchFamily="18" charset="0"/>
                        </a:rPr>
                        <m:t> </m:t>
                      </m:r>
                    </m:oMath>
                  </a14:m>
                  <a:r>
                    <a:rPr lang="en-US" sz="2400" dirty="0">
                      <a:solidFill>
                        <a:schemeClr val="bg1"/>
                      </a:solidFill>
                    </a:rPr>
                    <a:t>steps</a:t>
                  </a:r>
                </a:p>
              </p:txBody>
            </p:sp>
          </mc:Choice>
          <mc:Fallback xmlns="">
            <p:sp>
              <p:nvSpPr>
                <p:cNvPr id="20" name="TextBox 19">
                  <a:extLst>
                    <a:ext uri="{FF2B5EF4-FFF2-40B4-BE49-F238E27FC236}">
                      <a16:creationId xmlns:a16="http://schemas.microsoft.com/office/drawing/2014/main" id="{496AF66B-80F7-4AC4-B6ED-EF55C8798DBA}"/>
                    </a:ext>
                  </a:extLst>
                </p:cNvPr>
                <p:cNvSpPr txBox="1">
                  <a:spLocks noRot="1" noChangeAspect="1" noMove="1" noResize="1" noEditPoints="1" noAdjustHandles="1" noChangeArrowheads="1" noChangeShapeType="1" noTextEdit="1"/>
                </p:cNvSpPr>
                <p:nvPr/>
              </p:nvSpPr>
              <p:spPr>
                <a:xfrm>
                  <a:off x="76200" y="5486400"/>
                  <a:ext cx="8610600" cy="830997"/>
                </a:xfrm>
                <a:prstGeom prst="rect">
                  <a:avLst/>
                </a:prstGeom>
                <a:blipFill>
                  <a:blip r:embed="rId7"/>
                  <a:stretch>
                    <a:fillRect/>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C0034840-01AF-4A9C-82BF-5FB866FA0F7C}"/>
                </a:ext>
              </a:extLst>
            </p:cNvPr>
            <p:cNvCxnSpPr/>
            <p:nvPr/>
          </p:nvCxnSpPr>
          <p:spPr>
            <a:xfrm flipH="1">
              <a:off x="2288891" y="5613489"/>
              <a:ext cx="111564" cy="2078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726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81D701F-5027-413F-B7D8-6C44C04C22B0}"/>
              </a:ext>
            </a:extLst>
          </p:cNvPr>
          <p:cNvSpPr>
            <a:spLocks noGrp="1"/>
          </p:cNvSpPr>
          <p:nvPr>
            <p:ph type="title"/>
          </p:nvPr>
        </p:nvSpPr>
        <p:spPr>
          <a:xfrm>
            <a:off x="457200" y="274638"/>
            <a:ext cx="8229600" cy="1143000"/>
          </a:xfrm>
        </p:spPr>
        <p:txBody>
          <a:bodyPr>
            <a:normAutofit fontScale="90000"/>
          </a:bodyPr>
          <a:lstStyle/>
          <a:p>
            <a:r>
              <a:rPr lang="en-US" sz="4900" dirty="0"/>
              <a:t>Zero-Knowledge Proofs</a:t>
            </a:r>
            <a:br>
              <a:rPr lang="en-US" sz="4900" dirty="0">
                <a:solidFill>
                  <a:srgbClr val="FF0000"/>
                </a:solidFill>
              </a:rPr>
            </a:br>
            <a:r>
              <a:rPr lang="en-US" sz="4000" dirty="0">
                <a:solidFill>
                  <a:srgbClr val="7030A0"/>
                </a:solidFill>
              </a:rPr>
              <a:t>[Goldwasser-Micali-Rackoff85]</a:t>
            </a:r>
          </a:p>
        </p:txBody>
      </p:sp>
      <p:sp>
        <p:nvSpPr>
          <p:cNvPr id="5" name="Explosion: 14 Points 4">
            <a:extLst>
              <a:ext uri="{FF2B5EF4-FFF2-40B4-BE49-F238E27FC236}">
                <a16:creationId xmlns:a16="http://schemas.microsoft.com/office/drawing/2014/main" id="{2CF94002-47D2-427B-BC5A-2B3F82D16326}"/>
              </a:ext>
            </a:extLst>
          </p:cNvPr>
          <p:cNvSpPr/>
          <p:nvPr/>
        </p:nvSpPr>
        <p:spPr>
          <a:xfrm>
            <a:off x="685800" y="1981200"/>
            <a:ext cx="8001000" cy="3810000"/>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Proofs </a:t>
            </a:r>
            <a:r>
              <a:rPr lang="en-US" sz="2800" dirty="0">
                <a:solidFill>
                  <a:schemeClr val="bg1"/>
                </a:solidFill>
              </a:rPr>
              <a:t>that</a:t>
            </a:r>
            <a:r>
              <a:rPr lang="en-US" sz="2800" b="1" dirty="0">
                <a:solidFill>
                  <a:schemeClr val="bg1"/>
                </a:solidFill>
              </a:rPr>
              <a:t> </a:t>
            </a:r>
            <a:r>
              <a:rPr lang="en-US" sz="2800" b="1" dirty="0">
                <a:solidFill>
                  <a:srgbClr val="FFFF00"/>
                </a:solidFill>
              </a:rPr>
              <a:t>reveal no information </a:t>
            </a:r>
            <a:r>
              <a:rPr lang="en-US" sz="2800" dirty="0">
                <a:solidFill>
                  <a:schemeClr val="bg1"/>
                </a:solidFill>
              </a:rPr>
              <a:t>beyond the validity of the statement </a:t>
            </a:r>
          </a:p>
        </p:txBody>
      </p:sp>
    </p:spTree>
    <p:extLst>
      <p:ext uri="{BB962C8B-B14F-4D97-AF65-F5344CB8AC3E}">
        <p14:creationId xmlns:p14="http://schemas.microsoft.com/office/powerpoint/2010/main" val="320417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81D701F-5027-413F-B7D8-6C44C04C22B0}"/>
              </a:ext>
            </a:extLst>
          </p:cNvPr>
          <p:cNvSpPr>
            <a:spLocks noGrp="1"/>
          </p:cNvSpPr>
          <p:nvPr>
            <p:ph type="title"/>
          </p:nvPr>
        </p:nvSpPr>
        <p:spPr>
          <a:xfrm>
            <a:off x="457200" y="274638"/>
            <a:ext cx="8229600" cy="1143000"/>
          </a:xfrm>
        </p:spPr>
        <p:txBody>
          <a:bodyPr>
            <a:normAutofit fontScale="90000"/>
          </a:bodyPr>
          <a:lstStyle/>
          <a:p>
            <a:r>
              <a:rPr lang="en-US" sz="4900" dirty="0"/>
              <a:t>Zero-Knowledge Proofs</a:t>
            </a:r>
            <a:br>
              <a:rPr lang="en-US" sz="4900" dirty="0">
                <a:solidFill>
                  <a:srgbClr val="FF0000"/>
                </a:solidFill>
              </a:rPr>
            </a:br>
            <a:r>
              <a:rPr lang="en-US" sz="4000" dirty="0">
                <a:solidFill>
                  <a:srgbClr val="7030A0"/>
                </a:solidFill>
              </a:rPr>
              <a:t>[Goldwasser-Micali-Rackoff85]</a:t>
            </a:r>
          </a:p>
        </p:txBody>
      </p:sp>
      <p:grpSp>
        <p:nvGrpSpPr>
          <p:cNvPr id="24" name="Group 23">
            <a:extLst>
              <a:ext uri="{FF2B5EF4-FFF2-40B4-BE49-F238E27FC236}">
                <a16:creationId xmlns:a16="http://schemas.microsoft.com/office/drawing/2014/main" id="{A6FAB39A-A709-4470-9BAF-BCE8D76E63E9}"/>
              </a:ext>
            </a:extLst>
          </p:cNvPr>
          <p:cNvGrpSpPr/>
          <p:nvPr/>
        </p:nvGrpSpPr>
        <p:grpSpPr>
          <a:xfrm>
            <a:off x="3749040" y="3718560"/>
            <a:ext cx="1143000" cy="990600"/>
            <a:chOff x="3825240" y="2956560"/>
            <a:chExt cx="1143000" cy="990600"/>
          </a:xfrm>
        </p:grpSpPr>
        <p:sp>
          <p:nvSpPr>
            <p:cNvPr id="25" name="Rectangle 24">
              <a:extLst>
                <a:ext uri="{FF2B5EF4-FFF2-40B4-BE49-F238E27FC236}">
                  <a16:creationId xmlns:a16="http://schemas.microsoft.com/office/drawing/2014/main" id="{85D6D4BD-EC3D-4AFF-8DD0-09D92B4ECB5F}"/>
                </a:ext>
              </a:extLst>
            </p:cNvPr>
            <p:cNvSpPr/>
            <p:nvPr/>
          </p:nvSpPr>
          <p:spPr>
            <a:xfrm>
              <a:off x="3825240" y="2956560"/>
              <a:ext cx="11430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0">
              <a:extLst>
                <a:ext uri="{FF2B5EF4-FFF2-40B4-BE49-F238E27FC236}">
                  <a16:creationId xmlns:a16="http://schemas.microsoft.com/office/drawing/2014/main" id="{F02CBF36-E36A-405C-9270-21BB71D8E435}"/>
                </a:ext>
              </a:extLst>
            </p:cNvPr>
            <p:cNvSpPr/>
            <p:nvPr/>
          </p:nvSpPr>
          <p:spPr>
            <a:xfrm>
              <a:off x="4084320" y="3063240"/>
              <a:ext cx="640080" cy="121920"/>
            </a:xfrm>
            <a:custGeom>
              <a:avLst/>
              <a:gdLst>
                <a:gd name="connsiteX0" fmla="*/ 0 w 563880"/>
                <a:gd name="connsiteY0" fmla="*/ 76200 h 121920"/>
                <a:gd name="connsiteX1" fmla="*/ 76200 w 563880"/>
                <a:gd name="connsiteY1" fmla="*/ 45720 h 121920"/>
                <a:gd name="connsiteX2" fmla="*/ 121920 w 563880"/>
                <a:gd name="connsiteY2" fmla="*/ 30480 h 121920"/>
                <a:gd name="connsiteX3" fmla="*/ 167640 w 563880"/>
                <a:gd name="connsiteY3" fmla="*/ 0 h 121920"/>
                <a:gd name="connsiteX4" fmla="*/ 259080 w 563880"/>
                <a:gd name="connsiteY4" fmla="*/ 45720 h 121920"/>
                <a:gd name="connsiteX5" fmla="*/ 350520 w 563880"/>
                <a:gd name="connsiteY5" fmla="*/ 121920 h 121920"/>
                <a:gd name="connsiteX6" fmla="*/ 441960 w 563880"/>
                <a:gd name="connsiteY6" fmla="*/ 76200 h 121920"/>
                <a:gd name="connsiteX7" fmla="*/ 487680 w 563880"/>
                <a:gd name="connsiteY7" fmla="*/ 45720 h 121920"/>
                <a:gd name="connsiteX8" fmla="*/ 563880 w 563880"/>
                <a:gd name="connsiteY8" fmla="*/ 457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121920">
                  <a:moveTo>
                    <a:pt x="0" y="76200"/>
                  </a:moveTo>
                  <a:cubicBezTo>
                    <a:pt x="25400" y="66040"/>
                    <a:pt x="50585" y="55326"/>
                    <a:pt x="76200" y="45720"/>
                  </a:cubicBezTo>
                  <a:cubicBezTo>
                    <a:pt x="91242" y="40079"/>
                    <a:pt x="107552" y="37664"/>
                    <a:pt x="121920" y="30480"/>
                  </a:cubicBezTo>
                  <a:cubicBezTo>
                    <a:pt x="138303" y="22289"/>
                    <a:pt x="152400" y="10160"/>
                    <a:pt x="167640" y="0"/>
                  </a:cubicBezTo>
                  <a:cubicBezTo>
                    <a:pt x="204825" y="12395"/>
                    <a:pt x="229537" y="16177"/>
                    <a:pt x="259080" y="45720"/>
                  </a:cubicBezTo>
                  <a:cubicBezTo>
                    <a:pt x="342118" y="128758"/>
                    <a:pt x="263198" y="92813"/>
                    <a:pt x="350520" y="121920"/>
                  </a:cubicBezTo>
                  <a:cubicBezTo>
                    <a:pt x="481547" y="34569"/>
                    <a:pt x="315767" y="139296"/>
                    <a:pt x="441960" y="76200"/>
                  </a:cubicBezTo>
                  <a:cubicBezTo>
                    <a:pt x="458343" y="68009"/>
                    <a:pt x="469911" y="50162"/>
                    <a:pt x="487680" y="45720"/>
                  </a:cubicBezTo>
                  <a:cubicBezTo>
                    <a:pt x="512322" y="39560"/>
                    <a:pt x="538480" y="45720"/>
                    <a:pt x="563880" y="457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338EF448-6D24-4145-8301-BB5A403181B7}"/>
                </a:ext>
              </a:extLst>
            </p:cNvPr>
            <p:cNvSpPr/>
            <p:nvPr/>
          </p:nvSpPr>
          <p:spPr>
            <a:xfrm>
              <a:off x="4114800" y="3276600"/>
              <a:ext cx="563880" cy="121920"/>
            </a:xfrm>
            <a:custGeom>
              <a:avLst/>
              <a:gdLst>
                <a:gd name="connsiteX0" fmla="*/ 0 w 563880"/>
                <a:gd name="connsiteY0" fmla="*/ 76200 h 121920"/>
                <a:gd name="connsiteX1" fmla="*/ 76200 w 563880"/>
                <a:gd name="connsiteY1" fmla="*/ 45720 h 121920"/>
                <a:gd name="connsiteX2" fmla="*/ 121920 w 563880"/>
                <a:gd name="connsiteY2" fmla="*/ 30480 h 121920"/>
                <a:gd name="connsiteX3" fmla="*/ 167640 w 563880"/>
                <a:gd name="connsiteY3" fmla="*/ 0 h 121920"/>
                <a:gd name="connsiteX4" fmla="*/ 259080 w 563880"/>
                <a:gd name="connsiteY4" fmla="*/ 45720 h 121920"/>
                <a:gd name="connsiteX5" fmla="*/ 350520 w 563880"/>
                <a:gd name="connsiteY5" fmla="*/ 121920 h 121920"/>
                <a:gd name="connsiteX6" fmla="*/ 441960 w 563880"/>
                <a:gd name="connsiteY6" fmla="*/ 76200 h 121920"/>
                <a:gd name="connsiteX7" fmla="*/ 487680 w 563880"/>
                <a:gd name="connsiteY7" fmla="*/ 45720 h 121920"/>
                <a:gd name="connsiteX8" fmla="*/ 563880 w 563880"/>
                <a:gd name="connsiteY8" fmla="*/ 457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121920">
                  <a:moveTo>
                    <a:pt x="0" y="76200"/>
                  </a:moveTo>
                  <a:cubicBezTo>
                    <a:pt x="25400" y="66040"/>
                    <a:pt x="50585" y="55326"/>
                    <a:pt x="76200" y="45720"/>
                  </a:cubicBezTo>
                  <a:cubicBezTo>
                    <a:pt x="91242" y="40079"/>
                    <a:pt x="107552" y="37664"/>
                    <a:pt x="121920" y="30480"/>
                  </a:cubicBezTo>
                  <a:cubicBezTo>
                    <a:pt x="138303" y="22289"/>
                    <a:pt x="152400" y="10160"/>
                    <a:pt x="167640" y="0"/>
                  </a:cubicBezTo>
                  <a:cubicBezTo>
                    <a:pt x="204825" y="12395"/>
                    <a:pt x="229537" y="16177"/>
                    <a:pt x="259080" y="45720"/>
                  </a:cubicBezTo>
                  <a:cubicBezTo>
                    <a:pt x="342118" y="128758"/>
                    <a:pt x="263198" y="92813"/>
                    <a:pt x="350520" y="121920"/>
                  </a:cubicBezTo>
                  <a:cubicBezTo>
                    <a:pt x="481547" y="34569"/>
                    <a:pt x="315767" y="139296"/>
                    <a:pt x="441960" y="76200"/>
                  </a:cubicBezTo>
                  <a:cubicBezTo>
                    <a:pt x="458343" y="68009"/>
                    <a:pt x="469911" y="50162"/>
                    <a:pt x="487680" y="45720"/>
                  </a:cubicBezTo>
                  <a:cubicBezTo>
                    <a:pt x="512322" y="39560"/>
                    <a:pt x="538480" y="45720"/>
                    <a:pt x="563880" y="457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2">
              <a:extLst>
                <a:ext uri="{FF2B5EF4-FFF2-40B4-BE49-F238E27FC236}">
                  <a16:creationId xmlns:a16="http://schemas.microsoft.com/office/drawing/2014/main" id="{08C8BC45-0D3C-4288-8145-0C68275DD010}"/>
                </a:ext>
              </a:extLst>
            </p:cNvPr>
            <p:cNvSpPr/>
            <p:nvPr/>
          </p:nvSpPr>
          <p:spPr>
            <a:xfrm>
              <a:off x="4114800" y="3429000"/>
              <a:ext cx="563880" cy="121920"/>
            </a:xfrm>
            <a:custGeom>
              <a:avLst/>
              <a:gdLst>
                <a:gd name="connsiteX0" fmla="*/ 0 w 563880"/>
                <a:gd name="connsiteY0" fmla="*/ 76200 h 121920"/>
                <a:gd name="connsiteX1" fmla="*/ 76200 w 563880"/>
                <a:gd name="connsiteY1" fmla="*/ 45720 h 121920"/>
                <a:gd name="connsiteX2" fmla="*/ 121920 w 563880"/>
                <a:gd name="connsiteY2" fmla="*/ 30480 h 121920"/>
                <a:gd name="connsiteX3" fmla="*/ 167640 w 563880"/>
                <a:gd name="connsiteY3" fmla="*/ 0 h 121920"/>
                <a:gd name="connsiteX4" fmla="*/ 259080 w 563880"/>
                <a:gd name="connsiteY4" fmla="*/ 45720 h 121920"/>
                <a:gd name="connsiteX5" fmla="*/ 350520 w 563880"/>
                <a:gd name="connsiteY5" fmla="*/ 121920 h 121920"/>
                <a:gd name="connsiteX6" fmla="*/ 441960 w 563880"/>
                <a:gd name="connsiteY6" fmla="*/ 76200 h 121920"/>
                <a:gd name="connsiteX7" fmla="*/ 487680 w 563880"/>
                <a:gd name="connsiteY7" fmla="*/ 45720 h 121920"/>
                <a:gd name="connsiteX8" fmla="*/ 563880 w 563880"/>
                <a:gd name="connsiteY8" fmla="*/ 457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121920">
                  <a:moveTo>
                    <a:pt x="0" y="76200"/>
                  </a:moveTo>
                  <a:cubicBezTo>
                    <a:pt x="25400" y="66040"/>
                    <a:pt x="50585" y="55326"/>
                    <a:pt x="76200" y="45720"/>
                  </a:cubicBezTo>
                  <a:cubicBezTo>
                    <a:pt x="91242" y="40079"/>
                    <a:pt x="107552" y="37664"/>
                    <a:pt x="121920" y="30480"/>
                  </a:cubicBezTo>
                  <a:cubicBezTo>
                    <a:pt x="138303" y="22289"/>
                    <a:pt x="152400" y="10160"/>
                    <a:pt x="167640" y="0"/>
                  </a:cubicBezTo>
                  <a:cubicBezTo>
                    <a:pt x="204825" y="12395"/>
                    <a:pt x="229537" y="16177"/>
                    <a:pt x="259080" y="45720"/>
                  </a:cubicBezTo>
                  <a:cubicBezTo>
                    <a:pt x="342118" y="128758"/>
                    <a:pt x="263198" y="92813"/>
                    <a:pt x="350520" y="121920"/>
                  </a:cubicBezTo>
                  <a:cubicBezTo>
                    <a:pt x="481547" y="34569"/>
                    <a:pt x="315767" y="139296"/>
                    <a:pt x="441960" y="76200"/>
                  </a:cubicBezTo>
                  <a:cubicBezTo>
                    <a:pt x="458343" y="68009"/>
                    <a:pt x="469911" y="50162"/>
                    <a:pt x="487680" y="45720"/>
                  </a:cubicBezTo>
                  <a:cubicBezTo>
                    <a:pt x="512322" y="39560"/>
                    <a:pt x="538480" y="45720"/>
                    <a:pt x="563880" y="457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3">
              <a:extLst>
                <a:ext uri="{FF2B5EF4-FFF2-40B4-BE49-F238E27FC236}">
                  <a16:creationId xmlns:a16="http://schemas.microsoft.com/office/drawing/2014/main" id="{A020129E-7FEE-4961-B65E-3BED2EB15048}"/>
                </a:ext>
              </a:extLst>
            </p:cNvPr>
            <p:cNvSpPr/>
            <p:nvPr/>
          </p:nvSpPr>
          <p:spPr>
            <a:xfrm>
              <a:off x="4160520" y="3627120"/>
              <a:ext cx="563880" cy="121920"/>
            </a:xfrm>
            <a:custGeom>
              <a:avLst/>
              <a:gdLst>
                <a:gd name="connsiteX0" fmla="*/ 0 w 563880"/>
                <a:gd name="connsiteY0" fmla="*/ 76200 h 121920"/>
                <a:gd name="connsiteX1" fmla="*/ 76200 w 563880"/>
                <a:gd name="connsiteY1" fmla="*/ 45720 h 121920"/>
                <a:gd name="connsiteX2" fmla="*/ 121920 w 563880"/>
                <a:gd name="connsiteY2" fmla="*/ 30480 h 121920"/>
                <a:gd name="connsiteX3" fmla="*/ 167640 w 563880"/>
                <a:gd name="connsiteY3" fmla="*/ 0 h 121920"/>
                <a:gd name="connsiteX4" fmla="*/ 259080 w 563880"/>
                <a:gd name="connsiteY4" fmla="*/ 45720 h 121920"/>
                <a:gd name="connsiteX5" fmla="*/ 350520 w 563880"/>
                <a:gd name="connsiteY5" fmla="*/ 121920 h 121920"/>
                <a:gd name="connsiteX6" fmla="*/ 441960 w 563880"/>
                <a:gd name="connsiteY6" fmla="*/ 76200 h 121920"/>
                <a:gd name="connsiteX7" fmla="*/ 487680 w 563880"/>
                <a:gd name="connsiteY7" fmla="*/ 45720 h 121920"/>
                <a:gd name="connsiteX8" fmla="*/ 563880 w 563880"/>
                <a:gd name="connsiteY8" fmla="*/ 457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121920">
                  <a:moveTo>
                    <a:pt x="0" y="76200"/>
                  </a:moveTo>
                  <a:cubicBezTo>
                    <a:pt x="25400" y="66040"/>
                    <a:pt x="50585" y="55326"/>
                    <a:pt x="76200" y="45720"/>
                  </a:cubicBezTo>
                  <a:cubicBezTo>
                    <a:pt x="91242" y="40079"/>
                    <a:pt x="107552" y="37664"/>
                    <a:pt x="121920" y="30480"/>
                  </a:cubicBezTo>
                  <a:cubicBezTo>
                    <a:pt x="138303" y="22289"/>
                    <a:pt x="152400" y="10160"/>
                    <a:pt x="167640" y="0"/>
                  </a:cubicBezTo>
                  <a:cubicBezTo>
                    <a:pt x="204825" y="12395"/>
                    <a:pt x="229537" y="16177"/>
                    <a:pt x="259080" y="45720"/>
                  </a:cubicBezTo>
                  <a:cubicBezTo>
                    <a:pt x="342118" y="128758"/>
                    <a:pt x="263198" y="92813"/>
                    <a:pt x="350520" y="121920"/>
                  </a:cubicBezTo>
                  <a:cubicBezTo>
                    <a:pt x="481547" y="34569"/>
                    <a:pt x="315767" y="139296"/>
                    <a:pt x="441960" y="76200"/>
                  </a:cubicBezTo>
                  <a:cubicBezTo>
                    <a:pt x="458343" y="68009"/>
                    <a:pt x="469911" y="50162"/>
                    <a:pt x="487680" y="45720"/>
                  </a:cubicBezTo>
                  <a:cubicBezTo>
                    <a:pt x="512322" y="39560"/>
                    <a:pt x="538480" y="45720"/>
                    <a:pt x="563880" y="457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Rounded Corners 5">
            <a:extLst>
              <a:ext uri="{FF2B5EF4-FFF2-40B4-BE49-F238E27FC236}">
                <a16:creationId xmlns:a16="http://schemas.microsoft.com/office/drawing/2014/main" id="{13712CAF-D1AC-459C-8BB7-AFA8358D876B}"/>
              </a:ext>
            </a:extLst>
          </p:cNvPr>
          <p:cNvSpPr/>
          <p:nvPr/>
        </p:nvSpPr>
        <p:spPr>
          <a:xfrm>
            <a:off x="2157214" y="2279080"/>
            <a:ext cx="4319786" cy="69272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Impossible!</a:t>
            </a:r>
          </a:p>
        </p:txBody>
      </p:sp>
      <p:cxnSp>
        <p:nvCxnSpPr>
          <p:cNvPr id="31" name="Straight Arrow Connector 30">
            <a:extLst>
              <a:ext uri="{FF2B5EF4-FFF2-40B4-BE49-F238E27FC236}">
                <a16:creationId xmlns:a16="http://schemas.microsoft.com/office/drawing/2014/main" id="{72EDEA8D-A874-42AF-9009-7E26A4DC5BCB}"/>
              </a:ext>
            </a:extLst>
          </p:cNvPr>
          <p:cNvCxnSpPr/>
          <p:nvPr/>
        </p:nvCxnSpPr>
        <p:spPr>
          <a:xfrm flipV="1">
            <a:off x="3018663" y="4312920"/>
            <a:ext cx="645414" cy="1981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A868955-6783-4BFC-8AF1-1300932283D8}"/>
              </a:ext>
            </a:extLst>
          </p:cNvPr>
          <p:cNvSpPr txBox="1"/>
          <p:nvPr/>
        </p:nvSpPr>
        <p:spPr>
          <a:xfrm>
            <a:off x="1905000" y="4389120"/>
            <a:ext cx="1447800" cy="646331"/>
          </a:xfrm>
          <a:prstGeom prst="rect">
            <a:avLst/>
          </a:prstGeom>
          <a:noFill/>
        </p:spPr>
        <p:txBody>
          <a:bodyPr wrap="square" rtlCol="0">
            <a:spAutoFit/>
          </a:bodyPr>
          <a:lstStyle/>
          <a:p>
            <a:pPr algn="ctr"/>
            <a:r>
              <a:rPr lang="en-US" dirty="0"/>
              <a:t>This is information!</a:t>
            </a:r>
          </a:p>
        </p:txBody>
      </p:sp>
    </p:spTree>
    <p:extLst>
      <p:ext uri="{BB962C8B-B14F-4D97-AF65-F5344CB8AC3E}">
        <p14:creationId xmlns:p14="http://schemas.microsoft.com/office/powerpoint/2010/main" val="164231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Interactive Proofs</a:t>
            </a:r>
            <a:br>
              <a:rPr lang="en-US" sz="4900" dirty="0">
                <a:solidFill>
                  <a:srgbClr val="FF0000"/>
                </a:solidFill>
              </a:rPr>
            </a:br>
            <a:r>
              <a:rPr lang="en-US" sz="4000" dirty="0">
                <a:solidFill>
                  <a:srgbClr val="7030A0"/>
                </a:solidFill>
              </a:rPr>
              <a:t>[Goldwasser-Micali-Rackoff85]</a:t>
            </a:r>
          </a:p>
        </p:txBody>
      </p:sp>
      <p:sp>
        <p:nvSpPr>
          <p:cNvPr id="5" name="Line 12"/>
          <p:cNvSpPr>
            <a:spLocks noChangeShapeType="1"/>
          </p:cNvSpPr>
          <p:nvPr/>
        </p:nvSpPr>
        <p:spPr bwMode="auto">
          <a:xfrm flipH="1">
            <a:off x="3535966" y="2618232"/>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2" name="TextBox 11"/>
              <p:cNvSpPr txBox="1"/>
              <p:nvPr/>
            </p:nvSpPr>
            <p:spPr>
              <a:xfrm>
                <a:off x="2762143" y="1676400"/>
                <a:ext cx="992295"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dirty="0" smtClean="0">
                          <a:solidFill>
                            <a:srgbClr val="FF0000"/>
                          </a:solidFill>
                          <a:latin typeface="Cambria Math"/>
                        </a:rPr>
                        <m:t>𝑃</m:t>
                      </m:r>
                    </m:oMath>
                  </m:oMathPara>
                </a14:m>
                <a:endParaRPr lang="en-US" sz="44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762143" y="1676400"/>
                <a:ext cx="992295" cy="76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107568" y="1676400"/>
                <a:ext cx="72166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a:rPr>
                        <m:t>𝑉</m:t>
                      </m:r>
                    </m:oMath>
                  </m:oMathPara>
                </a14:m>
                <a:endParaRPr lang="en-US" sz="4400"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07568" y="1676400"/>
                <a:ext cx="721669" cy="769441"/>
              </a:xfrm>
              <a:prstGeom prst="rect">
                <a:avLst/>
              </a:prstGeom>
              <a:blipFill>
                <a:blip r:embed="rId4"/>
                <a:stretch>
                  <a:fillRect/>
                </a:stretch>
              </a:blipFill>
            </p:spPr>
            <p:txBody>
              <a:bodyPr/>
              <a:lstStyle/>
              <a:p>
                <a:r>
                  <a:rPr lang="en-US">
                    <a:noFill/>
                  </a:rPr>
                  <a:t> </a:t>
                </a:r>
              </a:p>
            </p:txBody>
          </p:sp>
        </mc:Fallback>
      </mc:AlternateContent>
      <p:sp>
        <p:nvSpPr>
          <p:cNvPr id="18" name="Line 11"/>
          <p:cNvSpPr>
            <a:spLocks noChangeShapeType="1"/>
          </p:cNvSpPr>
          <p:nvPr/>
        </p:nvSpPr>
        <p:spPr bwMode="auto">
          <a:xfrm flipH="1">
            <a:off x="3508903" y="2956560"/>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2"/>
          <p:cNvSpPr>
            <a:spLocks noChangeShapeType="1"/>
          </p:cNvSpPr>
          <p:nvPr/>
        </p:nvSpPr>
        <p:spPr bwMode="auto">
          <a:xfrm flipH="1">
            <a:off x="3508903" y="3276600"/>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p:cNvSpPr>
            <a:spLocks noChangeShapeType="1"/>
          </p:cNvSpPr>
          <p:nvPr/>
        </p:nvSpPr>
        <p:spPr bwMode="auto">
          <a:xfrm flipH="1">
            <a:off x="3508903" y="3596640"/>
            <a:ext cx="15786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4"/>
          <p:cNvSpPr>
            <a:spLocks noChangeShapeType="1"/>
          </p:cNvSpPr>
          <p:nvPr/>
        </p:nvSpPr>
        <p:spPr bwMode="auto">
          <a:xfrm flipH="1">
            <a:off x="3508903" y="3962400"/>
            <a:ext cx="1578652" cy="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1" name="Picture 3" descr="C:\Users\yael\AppData\Local\Microsoft\Windows\Temporary Internet Files\Content.IE5\VDR4OSMJ\MC90044039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8403" y="2097024"/>
            <a:ext cx="802857" cy="8138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131B2AE-0BFA-431B-A4C6-8483ED8140E1}"/>
                  </a:ext>
                </a:extLst>
              </p:cNvPr>
              <p:cNvSpPr txBox="1"/>
              <p:nvPr/>
            </p:nvSpPr>
            <p:spPr>
              <a:xfrm>
                <a:off x="762000" y="4572000"/>
                <a:ext cx="8153400" cy="461665"/>
              </a:xfrm>
              <a:prstGeom prst="rect">
                <a:avLst/>
              </a:prstGeom>
              <a:noFill/>
            </p:spPr>
            <p:txBody>
              <a:bodyPr wrap="square" rtlCol="0">
                <a:spAutoFit/>
              </a:bodyPr>
              <a:lstStyle/>
              <a:p>
                <a:r>
                  <a:rPr lang="en-US" sz="2400" b="1" dirty="0">
                    <a:solidFill>
                      <a:srgbClr val="FF0000"/>
                    </a:solidFill>
                  </a:rPr>
                  <a:t>Completeness</a:t>
                </a:r>
                <a14:m>
                  <m:oMath xmlns:m="http://schemas.openxmlformats.org/officeDocument/2006/math">
                    <m:r>
                      <a:rPr lang="en-US" sz="2400" b="1" i="0" smtClean="0">
                        <a:solidFill>
                          <a:srgbClr val="FF0000"/>
                        </a:solidFill>
                        <a:latin typeface="Cambria Math" panose="02040503050406030204" pitchFamily="18" charset="0"/>
                      </a:rPr>
                      <m:t>:</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𝐿</m:t>
                    </m:r>
                    <m:r>
                      <a:rPr lang="en-US" sz="2400" b="0" i="1" smtClean="0">
                        <a:latin typeface="Cambria Math" panose="02040503050406030204" pitchFamily="18" charset="0"/>
                      </a:rPr>
                      <m:t>  </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𝑉</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=1</m:t>
                            </m:r>
                          </m:e>
                        </m:d>
                      </m:e>
                    </m:func>
                    <m:r>
                      <a:rPr lang="en-US" sz="2400" b="0" i="1" smtClean="0">
                        <a:latin typeface="Cambria Math" panose="02040503050406030204" pitchFamily="18" charset="0"/>
                      </a:rPr>
                      <m:t>≥2/3</m:t>
                    </m:r>
                  </m:oMath>
                </a14:m>
                <a:endParaRPr lang="en-US" sz="2400" dirty="0"/>
              </a:p>
            </p:txBody>
          </p:sp>
        </mc:Choice>
        <mc:Fallback xmlns="">
          <p:sp>
            <p:nvSpPr>
              <p:cNvPr id="4" name="TextBox 3">
                <a:extLst>
                  <a:ext uri="{FF2B5EF4-FFF2-40B4-BE49-F238E27FC236}">
                    <a16:creationId xmlns:a16="http://schemas.microsoft.com/office/drawing/2014/main" id="{6131B2AE-0BFA-431B-A4C6-8483ED8140E1}"/>
                  </a:ext>
                </a:extLst>
              </p:cNvPr>
              <p:cNvSpPr txBox="1">
                <a:spLocks noRot="1" noChangeAspect="1" noMove="1" noResize="1" noEditPoints="1" noAdjustHandles="1" noChangeArrowheads="1" noChangeShapeType="1" noTextEdit="1"/>
              </p:cNvSpPr>
              <p:nvPr/>
            </p:nvSpPr>
            <p:spPr>
              <a:xfrm>
                <a:off x="762000" y="4572000"/>
                <a:ext cx="8153400" cy="461665"/>
              </a:xfrm>
              <a:prstGeom prst="rect">
                <a:avLst/>
              </a:prstGeom>
              <a:blipFill>
                <a:blip r:embed="rId6"/>
                <a:stretch>
                  <a:fillRect l="-112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0DD3D2-8EA8-4934-9567-61FEC043A05E}"/>
                  </a:ext>
                </a:extLst>
              </p:cNvPr>
              <p:cNvSpPr txBox="1"/>
              <p:nvPr/>
            </p:nvSpPr>
            <p:spPr>
              <a:xfrm>
                <a:off x="762000" y="5345668"/>
                <a:ext cx="8153400" cy="461665"/>
              </a:xfrm>
              <a:prstGeom prst="rect">
                <a:avLst/>
              </a:prstGeom>
              <a:noFill/>
            </p:spPr>
            <p:txBody>
              <a:bodyPr wrap="square" rtlCol="0">
                <a:spAutoFit/>
              </a:bodyPr>
              <a:lstStyle/>
              <a:p>
                <a:r>
                  <a:rPr lang="en-US" sz="2400" b="1" dirty="0">
                    <a:solidFill>
                      <a:srgbClr val="FF0000"/>
                    </a:solidFill>
                  </a:rPr>
                  <a:t>Soundness:</a:t>
                </a:r>
                <a:r>
                  <a:rPr lang="en-US" sz="240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𝐿</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𝑃</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𝑃</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𝑉</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=1</m:t>
                            </m:r>
                          </m:e>
                        </m:d>
                      </m:e>
                    </m:func>
                    <m:r>
                      <a:rPr lang="en-US" sz="2400" b="0" i="1" smtClean="0">
                        <a:latin typeface="Cambria Math" panose="02040503050406030204" pitchFamily="18" charset="0"/>
                      </a:rPr>
                      <m:t>≤1/3</m:t>
                    </m:r>
                  </m:oMath>
                </a14:m>
                <a:endParaRPr lang="en-US" sz="2400" dirty="0"/>
              </a:p>
            </p:txBody>
          </p:sp>
        </mc:Choice>
        <mc:Fallback xmlns="">
          <p:sp>
            <p:nvSpPr>
              <p:cNvPr id="6" name="TextBox 5">
                <a:extLst>
                  <a:ext uri="{FF2B5EF4-FFF2-40B4-BE49-F238E27FC236}">
                    <a16:creationId xmlns:a16="http://schemas.microsoft.com/office/drawing/2014/main" id="{F30DD3D2-8EA8-4934-9567-61FEC043A05E}"/>
                  </a:ext>
                </a:extLst>
              </p:cNvPr>
              <p:cNvSpPr txBox="1">
                <a:spLocks noRot="1" noChangeAspect="1" noMove="1" noResize="1" noEditPoints="1" noAdjustHandles="1" noChangeArrowheads="1" noChangeShapeType="1" noTextEdit="1"/>
              </p:cNvSpPr>
              <p:nvPr/>
            </p:nvSpPr>
            <p:spPr>
              <a:xfrm>
                <a:off x="762000" y="5345668"/>
                <a:ext cx="8153400" cy="461665"/>
              </a:xfrm>
              <a:prstGeom prst="rect">
                <a:avLst/>
              </a:prstGeom>
              <a:blipFill>
                <a:blip r:embed="rId7"/>
                <a:stretch>
                  <a:fillRect l="-112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825CC67-8893-444A-A877-E0FCC6902C7D}"/>
                  </a:ext>
                </a:extLst>
              </p:cNvPr>
              <p:cNvSpPr txBox="1"/>
              <p:nvPr/>
            </p:nvSpPr>
            <p:spPr>
              <a:xfrm>
                <a:off x="152400" y="6096000"/>
                <a:ext cx="9067800" cy="436979"/>
              </a:xfrm>
              <a:prstGeom prst="rect">
                <a:avLst/>
              </a:prstGeom>
              <a:noFill/>
            </p:spPr>
            <p:txBody>
              <a:bodyPr wrap="square" rtlCol="0">
                <a:spAutoFit/>
              </a:bodyPr>
              <a:lstStyle/>
              <a:p>
                <a:r>
                  <a:rPr lang="en-US" sz="2200" b="1" dirty="0">
                    <a:solidFill>
                      <a:srgbClr val="FF0000"/>
                    </a:solidFill>
                  </a:rPr>
                  <a:t>Note:</a:t>
                </a:r>
                <a:r>
                  <a:rPr lang="en-US" sz="2200" dirty="0"/>
                  <a:t>  By repetition, we can get completeness </a:t>
                </a:r>
                <a14:m>
                  <m:oMath xmlns:m="http://schemas.openxmlformats.org/officeDocument/2006/math">
                    <m:r>
                      <a:rPr lang="en-US" sz="2200" b="0" i="1" smtClean="0">
                        <a:latin typeface="Cambria Math" panose="02040503050406030204" pitchFamily="18" charset="0"/>
                      </a:rPr>
                      <m:t>1−</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2</m:t>
                        </m:r>
                      </m:e>
                      <m:sup>
                        <m:r>
                          <a:rPr lang="en-US" sz="2200" b="0" i="1" smtClean="0">
                            <a:latin typeface="Cambria Math" panose="02040503050406030204" pitchFamily="18" charset="0"/>
                          </a:rPr>
                          <m:t>−</m:t>
                        </m:r>
                        <m:r>
                          <a:rPr lang="en-US" sz="2200" b="0" i="1" smtClean="0">
                            <a:latin typeface="Cambria Math" panose="02040503050406030204" pitchFamily="18" charset="0"/>
                          </a:rPr>
                          <m:t>𝑘</m:t>
                        </m:r>
                      </m:sup>
                    </m:sSup>
                    <m:r>
                      <a:rPr lang="en-US" sz="2200" b="0" i="1" smtClean="0">
                        <a:latin typeface="Cambria Math" panose="02040503050406030204" pitchFamily="18" charset="0"/>
                      </a:rPr>
                      <m:t>, </m:t>
                    </m:r>
                  </m:oMath>
                </a14:m>
                <a:r>
                  <a:rPr lang="en-US" sz="2200" dirty="0"/>
                  <a:t>and soundness </a:t>
                </a:r>
                <a14:m>
                  <m:oMath xmlns:m="http://schemas.openxmlformats.org/officeDocument/2006/math">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2</m:t>
                        </m:r>
                      </m:e>
                      <m:sup>
                        <m:r>
                          <a:rPr lang="en-US" sz="2200" b="0" i="1" smtClean="0">
                            <a:latin typeface="Cambria Math" panose="02040503050406030204" pitchFamily="18" charset="0"/>
                          </a:rPr>
                          <m:t>−</m:t>
                        </m:r>
                        <m:r>
                          <a:rPr lang="en-US" sz="2200" b="0" i="1" smtClean="0">
                            <a:latin typeface="Cambria Math" panose="02040503050406030204" pitchFamily="18" charset="0"/>
                          </a:rPr>
                          <m:t>𝑘</m:t>
                        </m:r>
                      </m:sup>
                    </m:sSup>
                  </m:oMath>
                </a14:m>
                <a:r>
                  <a:rPr lang="en-US" sz="2200" dirty="0"/>
                  <a:t> </a:t>
                </a:r>
              </a:p>
            </p:txBody>
          </p:sp>
        </mc:Choice>
        <mc:Fallback xmlns="">
          <p:sp>
            <p:nvSpPr>
              <p:cNvPr id="7" name="TextBox 6">
                <a:extLst>
                  <a:ext uri="{FF2B5EF4-FFF2-40B4-BE49-F238E27FC236}">
                    <a16:creationId xmlns:a16="http://schemas.microsoft.com/office/drawing/2014/main" id="{9825CC67-8893-444A-A877-E0FCC6902C7D}"/>
                  </a:ext>
                </a:extLst>
              </p:cNvPr>
              <p:cNvSpPr txBox="1">
                <a:spLocks noRot="1" noChangeAspect="1" noMove="1" noResize="1" noEditPoints="1" noAdjustHandles="1" noChangeArrowheads="1" noChangeShapeType="1" noTextEdit="1"/>
              </p:cNvSpPr>
              <p:nvPr/>
            </p:nvSpPr>
            <p:spPr>
              <a:xfrm>
                <a:off x="152400" y="6096000"/>
                <a:ext cx="9067800" cy="436979"/>
              </a:xfrm>
              <a:prstGeom prst="rect">
                <a:avLst/>
              </a:prstGeom>
              <a:blipFill>
                <a:blip r:embed="rId8"/>
                <a:stretch>
                  <a:fillRect l="-874" t="-8333" b="-26389"/>
                </a:stretch>
              </a:blipFill>
            </p:spPr>
            <p:txBody>
              <a:bodyPr/>
              <a:lstStyle/>
              <a:p>
                <a:r>
                  <a:rPr lang="en-US">
                    <a:noFill/>
                  </a:rPr>
                  <a:t> </a:t>
                </a:r>
              </a:p>
            </p:txBody>
          </p:sp>
        </mc:Fallback>
      </mc:AlternateContent>
    </p:spTree>
    <p:extLst>
      <p:ext uri="{BB962C8B-B14F-4D97-AF65-F5344CB8AC3E}">
        <p14:creationId xmlns:p14="http://schemas.microsoft.com/office/powerpoint/2010/main" val="417410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0" grpId="0" animBg="1"/>
      <p:bldP spid="21" grpId="0" animBg="1"/>
      <p:bldP spid="4"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3934</TotalTime>
  <Words>1767</Words>
  <Application>Microsoft Office PowerPoint</Application>
  <PresentationFormat>On-screen Show (4:3)</PresentationFormat>
  <Paragraphs>381</Paragraphs>
  <Slides>40</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Narrow</vt:lpstr>
      <vt:lpstr>Calibri</vt:lpstr>
      <vt:lpstr>Cambria Math</vt:lpstr>
      <vt:lpstr>From Where You Are</vt:lpstr>
      <vt:lpstr>Office Theme</vt:lpstr>
      <vt:lpstr>The Evolution of Proofs in Computer Science:  Succinct Zero-Knowledge Proofs</vt:lpstr>
      <vt:lpstr>PowerPoint Presentation</vt:lpstr>
      <vt:lpstr>PowerPoint Presentation</vt:lpstr>
      <vt:lpstr>PowerPoint Presentation</vt:lpstr>
      <vt:lpstr>Classical Proofs </vt:lpstr>
      <vt:lpstr>Classical Proofs </vt:lpstr>
      <vt:lpstr>Zero-Knowledge Proofs [Goldwasser-Micali-Rackoff85]</vt:lpstr>
      <vt:lpstr>Zero-Knowledge Proofs [Goldwasser-Micali-Rackoff85]</vt:lpstr>
      <vt:lpstr>Interactive Proofs [Goldwasser-Micali-Rackoff85]</vt:lpstr>
      <vt:lpstr>Interactive Proofs [Goldwasser-Micali-Rackoff85]</vt:lpstr>
      <vt:lpstr>Defining Zero-Knowledge</vt:lpstr>
      <vt:lpstr>ZK Proofs for NP</vt:lpstr>
      <vt:lpstr>ZK Proofs for NP</vt:lpstr>
      <vt:lpstr>Implementing Digital Safes: Commitment Scheme</vt:lpstr>
      <vt:lpstr>Using Commitments to Construct ZK Proofs </vt:lpstr>
      <vt:lpstr>Constructing a Commitment Scheme</vt:lpstr>
      <vt:lpstr>Constructing a Commitment Scheme</vt:lpstr>
      <vt:lpstr>Constructing Zero-Knowledge Proofs</vt:lpstr>
      <vt:lpstr>Interactive Computationally Sound Proofs (a.k.a. Arguments) [Brassard-Chaum-Creapeau88]</vt:lpstr>
      <vt:lpstr>So Far…</vt:lpstr>
      <vt:lpstr>Interactive Proofs are More Efficient! [Lund-Fortnow-Karloff-Nissan90, Shamir90] </vt:lpstr>
      <vt:lpstr>Interactive Proofs are More Efficient! [Lund-Fortnow-Karloff-Nissan90, Shamir90] </vt:lpstr>
      <vt:lpstr>Interactive Proofs are More Efficient! [Lund-Fortnow-Karloff-Nissan90, Shamir90] </vt:lpstr>
      <vt:lpstr>Interactive Proofs [Goldwasser-Micali-Rackoff85, Babai85]</vt:lpstr>
      <vt:lpstr>Interactive Proofs [Goldwasser-Micali-Rackoff85, Babai85]</vt:lpstr>
      <vt:lpstr>Doubly Efficient Proofs [Goldwasser-K-Rothblum08]</vt:lpstr>
      <vt:lpstr>Doubly Efficient Proofs [Goldwasser-K-Rothblum08]</vt:lpstr>
      <vt:lpstr>PowerPoint Presentation</vt:lpstr>
      <vt:lpstr>Fiat-Shamir Paradigm for Reducing Interaction</vt:lpstr>
      <vt:lpstr>The Fiat-Shamir Paradigm [Fiat-Shamir86]</vt:lpstr>
      <vt:lpstr>Non-Interactive Arguments </vt:lpstr>
      <vt:lpstr>PowerPoint Presentation</vt:lpstr>
      <vt:lpstr>PowerPoint Presentation</vt:lpstr>
      <vt:lpstr>From Theory to Practice</vt:lpstr>
      <vt:lpstr>Eliminating Depth Restriction</vt:lpstr>
      <vt:lpstr>Eliminating Depth Restriction</vt:lpstr>
      <vt:lpstr>Eliminating Depth Restriction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Succinct and efficiently verifiable proofs</dc:title>
  <dc:creator>Yael Kalai</dc:creator>
  <cp:lastModifiedBy>Yael Kalai</cp:lastModifiedBy>
  <cp:revision>23</cp:revision>
  <dcterms:created xsi:type="dcterms:W3CDTF">2020-03-07T18:25:17Z</dcterms:created>
  <dcterms:modified xsi:type="dcterms:W3CDTF">2020-03-30T17:33:12Z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yael@microsoft.com</vt:lpwstr>
  </property>
  <property fmtid="{D5CDD505-2E9C-101B-9397-08002B2CF9AE}" pid="5" name="MSIP_Label_f42aa342-8706-4288-bd11-ebb85995028c_SetDate">
    <vt:lpwstr>2020-03-07T19:06:34.7055483Z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1bc1de53-85f0-4222-97bc-0ac34a287cd2</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